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2" r:id="rId1"/>
  </p:sldMasterIdLst>
  <p:notesMasterIdLst>
    <p:notesMasterId r:id="rId102"/>
  </p:notesMasterIdLst>
  <p:sldIdLst>
    <p:sldId id="349" r:id="rId2"/>
    <p:sldId id="377" r:id="rId3"/>
    <p:sldId id="378" r:id="rId4"/>
    <p:sldId id="379" r:id="rId5"/>
    <p:sldId id="383" r:id="rId6"/>
    <p:sldId id="388" r:id="rId7"/>
    <p:sldId id="404" r:id="rId8"/>
    <p:sldId id="332" r:id="rId9"/>
    <p:sldId id="440" r:id="rId10"/>
    <p:sldId id="380" r:id="rId11"/>
    <p:sldId id="460" r:id="rId12"/>
    <p:sldId id="471" r:id="rId13"/>
    <p:sldId id="359" r:id="rId14"/>
    <p:sldId id="472" r:id="rId15"/>
    <p:sldId id="473" r:id="rId16"/>
    <p:sldId id="474" r:id="rId17"/>
    <p:sldId id="363" r:id="rId18"/>
    <p:sldId id="475" r:id="rId19"/>
    <p:sldId id="477" r:id="rId20"/>
    <p:sldId id="371" r:id="rId21"/>
    <p:sldId id="367" r:id="rId22"/>
    <p:sldId id="478" r:id="rId23"/>
    <p:sldId id="480" r:id="rId24"/>
    <p:sldId id="368" r:id="rId25"/>
    <p:sldId id="481" r:id="rId26"/>
    <p:sldId id="482" r:id="rId27"/>
    <p:sldId id="483" r:id="rId28"/>
    <p:sldId id="387" r:id="rId29"/>
    <p:sldId id="393" r:id="rId30"/>
    <p:sldId id="397" r:id="rId31"/>
    <p:sldId id="438" r:id="rId32"/>
    <p:sldId id="436" r:id="rId33"/>
    <p:sldId id="437" r:id="rId34"/>
    <p:sldId id="439" r:id="rId35"/>
    <p:sldId id="451" r:id="rId36"/>
    <p:sldId id="454" r:id="rId37"/>
    <p:sldId id="455" r:id="rId38"/>
    <p:sldId id="453" r:id="rId39"/>
    <p:sldId id="461" r:id="rId40"/>
    <p:sldId id="456" r:id="rId41"/>
    <p:sldId id="457" r:id="rId42"/>
    <p:sldId id="458" r:id="rId43"/>
    <p:sldId id="459" r:id="rId44"/>
    <p:sldId id="420" r:id="rId45"/>
    <p:sldId id="421" r:id="rId46"/>
    <p:sldId id="429" r:id="rId47"/>
    <p:sldId id="452" r:id="rId48"/>
    <p:sldId id="442" r:id="rId49"/>
    <p:sldId id="443" r:id="rId50"/>
    <p:sldId id="447" r:id="rId51"/>
    <p:sldId id="450" r:id="rId52"/>
    <p:sldId id="448" r:id="rId53"/>
    <p:sldId id="449" r:id="rId54"/>
    <p:sldId id="446" r:id="rId55"/>
    <p:sldId id="445" r:id="rId56"/>
    <p:sldId id="403" r:id="rId57"/>
    <p:sldId id="430" r:id="rId58"/>
    <p:sldId id="463" r:id="rId59"/>
    <p:sldId id="311" r:id="rId60"/>
    <p:sldId id="465" r:id="rId61"/>
    <p:sldId id="468" r:id="rId62"/>
    <p:sldId id="466" r:id="rId63"/>
    <p:sldId id="434" r:id="rId64"/>
    <p:sldId id="467" r:id="rId65"/>
    <p:sldId id="462" r:id="rId66"/>
    <p:sldId id="469" r:id="rId67"/>
    <p:sldId id="432" r:id="rId68"/>
    <p:sldId id="470" r:id="rId69"/>
    <p:sldId id="433" r:id="rId70"/>
    <p:sldId id="486" r:id="rId71"/>
    <p:sldId id="389" r:id="rId72"/>
    <p:sldId id="489" r:id="rId73"/>
    <p:sldId id="384" r:id="rId74"/>
    <p:sldId id="399" r:id="rId75"/>
    <p:sldId id="505" r:id="rId76"/>
    <p:sldId id="506" r:id="rId77"/>
    <p:sldId id="508" r:id="rId78"/>
    <p:sldId id="509" r:id="rId79"/>
    <p:sldId id="524" r:id="rId80"/>
    <p:sldId id="492" r:id="rId81"/>
    <p:sldId id="496" r:id="rId82"/>
    <p:sldId id="525" r:id="rId83"/>
    <p:sldId id="526" r:id="rId84"/>
    <p:sldId id="422" r:id="rId85"/>
    <p:sldId id="499" r:id="rId86"/>
    <p:sldId id="519" r:id="rId87"/>
    <p:sldId id="518" r:id="rId88"/>
    <p:sldId id="521" r:id="rId89"/>
    <p:sldId id="520" r:id="rId90"/>
    <p:sldId id="511" r:id="rId91"/>
    <p:sldId id="512" r:id="rId92"/>
    <p:sldId id="513" r:id="rId93"/>
    <p:sldId id="523" r:id="rId94"/>
    <p:sldId id="527" r:id="rId95"/>
    <p:sldId id="493" r:id="rId96"/>
    <p:sldId id="495" r:id="rId97"/>
    <p:sldId id="528" r:id="rId98"/>
    <p:sldId id="502" r:id="rId99"/>
    <p:sldId id="504" r:id="rId100"/>
    <p:sldId id="522" r:id="rId10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17916AFF-1D56-4FB0-AA4A-9B3870F38569}">
          <p14:sldIdLst>
            <p14:sldId id="349"/>
            <p14:sldId id="377"/>
            <p14:sldId id="378"/>
            <p14:sldId id="379"/>
            <p14:sldId id="383"/>
            <p14:sldId id="388"/>
            <p14:sldId id="404"/>
            <p14:sldId id="332"/>
            <p14:sldId id="440"/>
            <p14:sldId id="380"/>
            <p14:sldId id="460"/>
            <p14:sldId id="471"/>
            <p14:sldId id="359"/>
            <p14:sldId id="472"/>
            <p14:sldId id="473"/>
            <p14:sldId id="474"/>
            <p14:sldId id="363"/>
            <p14:sldId id="475"/>
            <p14:sldId id="477"/>
            <p14:sldId id="371"/>
            <p14:sldId id="367"/>
            <p14:sldId id="478"/>
            <p14:sldId id="480"/>
            <p14:sldId id="368"/>
            <p14:sldId id="481"/>
            <p14:sldId id="482"/>
            <p14:sldId id="483"/>
            <p14:sldId id="387"/>
            <p14:sldId id="393"/>
            <p14:sldId id="397"/>
            <p14:sldId id="438"/>
            <p14:sldId id="436"/>
            <p14:sldId id="437"/>
            <p14:sldId id="439"/>
            <p14:sldId id="451"/>
            <p14:sldId id="454"/>
            <p14:sldId id="455"/>
            <p14:sldId id="453"/>
            <p14:sldId id="461"/>
            <p14:sldId id="456"/>
            <p14:sldId id="457"/>
            <p14:sldId id="458"/>
            <p14:sldId id="459"/>
            <p14:sldId id="420"/>
            <p14:sldId id="421"/>
            <p14:sldId id="429"/>
            <p14:sldId id="452"/>
            <p14:sldId id="442"/>
            <p14:sldId id="443"/>
            <p14:sldId id="447"/>
            <p14:sldId id="450"/>
          </p14:sldIdLst>
        </p14:section>
        <p14:section name="Névtelen szakasz" id="{5D922F64-E485-4A46-90C2-8F82F698F4DE}">
          <p14:sldIdLst>
            <p14:sldId id="448"/>
            <p14:sldId id="449"/>
            <p14:sldId id="446"/>
            <p14:sldId id="445"/>
            <p14:sldId id="403"/>
            <p14:sldId id="430"/>
            <p14:sldId id="463"/>
            <p14:sldId id="311"/>
            <p14:sldId id="465"/>
            <p14:sldId id="468"/>
            <p14:sldId id="466"/>
            <p14:sldId id="434"/>
            <p14:sldId id="467"/>
            <p14:sldId id="462"/>
            <p14:sldId id="469"/>
            <p14:sldId id="432"/>
            <p14:sldId id="470"/>
            <p14:sldId id="433"/>
            <p14:sldId id="486"/>
            <p14:sldId id="389"/>
            <p14:sldId id="489"/>
            <p14:sldId id="384"/>
            <p14:sldId id="399"/>
            <p14:sldId id="505"/>
            <p14:sldId id="506"/>
            <p14:sldId id="508"/>
            <p14:sldId id="509"/>
            <p14:sldId id="524"/>
            <p14:sldId id="492"/>
            <p14:sldId id="496"/>
            <p14:sldId id="525"/>
            <p14:sldId id="526"/>
            <p14:sldId id="422"/>
            <p14:sldId id="499"/>
            <p14:sldId id="519"/>
            <p14:sldId id="518"/>
            <p14:sldId id="521"/>
            <p14:sldId id="520"/>
            <p14:sldId id="511"/>
            <p14:sldId id="512"/>
            <p14:sldId id="513"/>
            <p14:sldId id="523"/>
            <p14:sldId id="527"/>
            <p14:sldId id="493"/>
            <p14:sldId id="495"/>
            <p14:sldId id="528"/>
            <p14:sldId id="502"/>
            <p14:sldId id="504"/>
            <p14:sldId id="5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E"/>
    <a:srgbClr val="1B5C93"/>
    <a:srgbClr val="BAC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55556" autoAdjust="0"/>
  </p:normalViewPr>
  <p:slideViewPr>
    <p:cSldViewPr snapToGrid="0" snapToObjects="1" showGuides="1">
      <p:cViewPr varScale="1">
        <p:scale>
          <a:sx n="46" d="100"/>
          <a:sy n="46" d="100"/>
        </p:scale>
        <p:origin x="1516" y="40"/>
      </p:cViewPr>
      <p:guideLst>
        <p:guide orient="horz" pos="162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3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2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2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91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6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87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4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4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8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3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6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6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C629-27E9-AD4A-A816-BAD71F556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B738B-A169-8249-9242-61AAA10ED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F1DE5-FDF0-274D-8F92-CE37EE59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D110B-CA34-6049-A742-F862A8C4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730A7-C1FD-2E4E-AA76-BC55DE75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32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D0A0-E69D-944B-8228-43219F5D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08EEF-A366-3644-AE26-BA5649E89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EB8E9-7A2B-8149-AA07-2D95C292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DB959-2906-0C4A-85D1-F7A4E821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D5159-7ED9-494A-B3C6-32E3F58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396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19FBD1-4525-7441-8F62-2601EB252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E365B-6F20-BE4B-A9A7-EE79012BC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2502A-082D-6E45-95BB-F7E8F92A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DC0F7-34BB-004D-A412-9F953F6A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5C26-7BF0-E342-93C7-F92E0DA4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847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429196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61663" y="4424560"/>
            <a:ext cx="79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cap="none" spc="100" baseline="0" dirty="0" err="1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b="1" i="1" cap="none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2" y="2934623"/>
            <a:ext cx="48170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</a:t>
            </a:r>
          </a:p>
          <a:p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a </a:t>
            </a:r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F7C3524-2C75-6649-A2D9-800D3181E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2930"/>
          <a:stretch/>
        </p:blipFill>
        <p:spPr>
          <a:xfrm>
            <a:off x="591638" y="790562"/>
            <a:ext cx="1277932" cy="147637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415E069-94AC-5040-A4E4-3F4204EE9D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57164" y="874561"/>
            <a:ext cx="874710" cy="1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73EC8-F30A-A447-89B8-62B143D0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29462-9697-C443-A4DF-E9B0E22E4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2B67-46FC-5B48-ACA8-D9ED8554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8D28-00EB-0042-AB79-7CE2405C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C9236-3B2E-4349-8337-6F79628D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75385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18ED-E2D4-154F-B742-78C33EE4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A0998-EE35-EB40-AACA-E8F196D8C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B476-0380-BF46-BB25-4E7C706B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CDC7F-628A-4C43-AE32-F2230CC1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BD5C8-33B5-B14E-A156-7156767D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944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54A6-0EF5-0546-AFEF-A267186B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F6D8B-E7B5-6848-AF38-948DAAA8F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9BA61-5126-8544-943A-D8022E557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5D93E-F358-C449-B263-734E0764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A9C72-ADB9-BE44-AB14-7FD2F974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FFAD-55C4-E543-B8D1-94A9D96E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995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5DA2-A7AD-1F4D-A896-9E3A6C49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108BE-310F-D04B-ABA1-C91B1050A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17F93-D2D4-9D48-BCF9-7C0D29D3F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9F706-9B0C-BD4D-9357-004ED3F62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BC9B6D-36F3-9548-999F-71CCFA38B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B0899F-770C-5A48-A0AD-1E145877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1A712-D433-F44D-9D2C-99145CF9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0F237-34C9-1348-9A4E-B8E445FD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508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EA14C-5670-6643-8E4A-E9BC113B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16D90-32C6-1946-8B08-1E869E14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AD9E7-850F-F24D-A4CE-2380671F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A8E65-3F5F-DE4E-82D9-7B5BC619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976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73192-1915-044F-BA17-2A338AB9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C9BAD-0795-9544-96BE-8685FED1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81A4D-2332-1D47-9B3B-B45B8815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526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3885-455C-E24E-BD33-19CA4C79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790C4-414A-D547-90ED-D74F0AF49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5D18F-4EEE-4147-B7CA-C770844CB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B346F-C8DF-DA4F-A326-DB1092F0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CE669-7DF1-2A45-996D-59F627C8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581AA-0CB0-2449-824B-EAF7E39F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964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6F8D-17E0-B74B-A6B1-B9A58AC9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AE22E-172B-994F-B13B-1907C4520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E1B8B-EAB7-2E4E-895A-0F384169A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46B9D-AEBE-0C4E-8E27-0A4D88C0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A3CEF-3BBF-EE48-ABEB-82E6869E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8A357-5324-4846-A14C-FA992FD8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220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A749D-B80E-D443-93DF-FEFDD23C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E4ADB-3AB4-C54B-851A-1FEF8AE7D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2C5FC-1F6F-2940-A2F9-1340BEF12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522C5-A9B8-B64A-8C24-8BA970EAF4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72477-49CB-574B-A4A5-78FFE6BA3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5FF56-BC54-614B-953A-48CF50C2D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3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7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657">
          <p15:clr>
            <a:srgbClr val="F26B43"/>
          </p15:clr>
        </p15:guide>
        <p15:guide id="4" orient="horz" pos="191">
          <p15:clr>
            <a:srgbClr val="F26B43"/>
          </p15:clr>
        </p15:guide>
        <p15:guide id="5" pos="5511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431">
          <p15:clr>
            <a:srgbClr val="F26B43"/>
          </p15:clr>
        </p15:guide>
        <p15:guide id="8" orient="horz" pos="2822">
          <p15:clr>
            <a:srgbClr val="F26B43"/>
          </p15:clr>
        </p15:guide>
        <p15:guide id="9" pos="24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rokia.hu/v/a-bibliaolvasas-uj-utjain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jszov.hu/" TargetMode="External"/><Relationship Id="rId2" Type="http://schemas.openxmlformats.org/officeDocument/2006/relationships/hyperlink" Target="https://szentiras.h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szentiras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ujszov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hermeneutika.btk@kre.h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ujszov.hu/text?corpus=2&amp;book=211&amp;chapter=2&amp;verse=5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ujszov.hu/text?corpus=2&amp;book=201&amp;chapter=16&amp;verse=23" TargetMode="External"/><Relationship Id="rId2" Type="http://schemas.openxmlformats.org/officeDocument/2006/relationships/hyperlink" Target="https://ujszov.hu/text?corpus=2&amp;book=211&amp;chapter=2&amp;verse=8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ujszov.hu/text?corpus=2&amp;book=207&amp;chapter=2&amp;verse=11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ujszov.hu/text?corpus=2&amp;book=207&amp;chapter=2&amp;verse=11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ujszov.hu/text?corpus=1&amp;book=121&amp;chapter=8&amp;verse=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mailto:hermeneutika.btk@kre.hu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atarsulat.hu/?p=331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F922B0E-8A27-4C6E-919D-2A0EE14A2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008" y="8"/>
            <a:ext cx="5563906" cy="4761475"/>
          </a:xfrm>
        </p:spPr>
        <p:txBody>
          <a:bodyPr anchor="b">
            <a:normAutofit fontScale="90000"/>
          </a:bodyPr>
          <a:lstStyle/>
          <a:p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hu-HU" sz="20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Teolingvisztikai</a:t>
            </a:r>
            <a: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Konferencia </a:t>
            </a:r>
            <a:b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ELTE Nyelvtudományi Kutatóközpont 2026. június 8.</a:t>
            </a:r>
            <a:b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előadás bővített változata – elküldve 2026.június 18-án</a:t>
            </a:r>
            <a:br>
              <a:rPr lang="hu-HU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NAPI SZEMÉLYES  BIBLIATANULMÁNYOZÁS </a:t>
            </a:r>
            <a:br>
              <a:rPr lang="hu-H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DIGITÁLIS TÉRBEN</a:t>
            </a:r>
            <a:br>
              <a:rPr lang="hu-H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(műhely-bemutató)</a:t>
            </a:r>
            <a:br>
              <a:rPr lang="hu-HU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u-HU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(„EBO” – „HASOGATÓ”,„KATTINTÓ”</a:t>
            </a:r>
            <a:br>
              <a:rPr lang="hu-HU" sz="2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253C07-20DB-48D9-88E0-CA22020FA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1" y="3995492"/>
            <a:ext cx="4688333" cy="765992"/>
          </a:xfrm>
        </p:spPr>
        <p:txBody>
          <a:bodyPr>
            <a:normAutofit fontScale="85000" lnSpcReduction="10000"/>
          </a:bodyPr>
          <a:lstStyle/>
          <a:p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Fabiny Tibor  irodalomtörténész</a:t>
            </a:r>
          </a:p>
          <a:p>
            <a:r>
              <a:rPr lang="hu-H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 BTK Hermeneutikai Kutatóközpont</a:t>
            </a:r>
            <a:endParaRPr lang="hu-HU" sz="2200" b="1" dirty="0"/>
          </a:p>
          <a:p>
            <a:pPr algn="l"/>
            <a:endParaRPr lang="hu-HU" sz="1100" dirty="0"/>
          </a:p>
        </p:txBody>
      </p:sp>
      <p:pic>
        <p:nvPicPr>
          <p:cNvPr id="5" name="Kép 4" descr="A képen szöveg, anyag látható&#10;&#10;Automatikusan generált leírás">
            <a:extLst>
              <a:ext uri="{FF2B5EF4-FFF2-40B4-BE49-F238E27FC236}">
                <a16:creationId xmlns:a16="http://schemas.microsoft.com/office/drawing/2014/main" id="{2D4063C0-BBCF-4991-A884-7DF94CFCA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5"/>
          <a:stretch/>
        </p:blipFill>
        <p:spPr>
          <a:xfrm>
            <a:off x="20" y="10"/>
            <a:ext cx="3492988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3306950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04711 w 3182692"/>
              <a:gd name="connsiteY1" fmla="*/ 0 h 13716"/>
              <a:gd name="connsiteX2" fmla="*/ 1241250 w 3182692"/>
              <a:gd name="connsiteY2" fmla="*/ 0 h 13716"/>
              <a:gd name="connsiteX3" fmla="*/ 1909615 w 3182692"/>
              <a:gd name="connsiteY3" fmla="*/ 0 h 13716"/>
              <a:gd name="connsiteX4" fmla="*/ 2577981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482500 w 3182692"/>
              <a:gd name="connsiteY7" fmla="*/ 13716 h 13716"/>
              <a:gd name="connsiteX8" fmla="*/ 1782308 w 3182692"/>
              <a:gd name="connsiteY8" fmla="*/ 13716 h 13716"/>
              <a:gd name="connsiteX9" fmla="*/ 1145769 w 3182692"/>
              <a:gd name="connsiteY9" fmla="*/ 13716 h 13716"/>
              <a:gd name="connsiteX10" fmla="*/ 0 w 3182692"/>
              <a:gd name="connsiteY10" fmla="*/ 13716 h 13716"/>
              <a:gd name="connsiteX11" fmla="*/ 0 w 3182692"/>
              <a:gd name="connsiteY11" fmla="*/ 0 h 13716"/>
              <a:gd name="connsiteX0" fmla="*/ 0 w 3182692"/>
              <a:gd name="connsiteY0" fmla="*/ 0 h 13716"/>
              <a:gd name="connsiteX1" fmla="*/ 604711 w 3182692"/>
              <a:gd name="connsiteY1" fmla="*/ 0 h 13716"/>
              <a:gd name="connsiteX2" fmla="*/ 1145769 w 3182692"/>
              <a:gd name="connsiteY2" fmla="*/ 0 h 13716"/>
              <a:gd name="connsiteX3" fmla="*/ 1845961 w 3182692"/>
              <a:gd name="connsiteY3" fmla="*/ 0 h 13716"/>
              <a:gd name="connsiteX4" fmla="*/ 2450673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546154 w 3182692"/>
              <a:gd name="connsiteY7" fmla="*/ 13716 h 13716"/>
              <a:gd name="connsiteX8" fmla="*/ 1845961 w 3182692"/>
              <a:gd name="connsiteY8" fmla="*/ 13716 h 13716"/>
              <a:gd name="connsiteX9" fmla="*/ 1304904 w 3182692"/>
              <a:gd name="connsiteY9" fmla="*/ 13716 h 13716"/>
              <a:gd name="connsiteX10" fmla="*/ 668365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2187" y="3577"/>
                  <a:pt x="3182507" y="9896"/>
                  <a:pt x="3182692" y="13716"/>
                </a:cubicBezTo>
                <a:cubicBezTo>
                  <a:pt x="2975928" y="52878"/>
                  <a:pt x="2667693" y="14834"/>
                  <a:pt x="2482500" y="13716"/>
                </a:cubicBezTo>
                <a:cubicBezTo>
                  <a:pt x="2299734" y="32340"/>
                  <a:pt x="1925962" y="4731"/>
                  <a:pt x="1782308" y="13716"/>
                </a:cubicBezTo>
                <a:cubicBezTo>
                  <a:pt x="1635580" y="15974"/>
                  <a:pt x="1257854" y="-8235"/>
                  <a:pt x="1145769" y="13716"/>
                </a:cubicBezTo>
                <a:cubicBezTo>
                  <a:pt x="1025065" y="52002"/>
                  <a:pt x="247799" y="-16108"/>
                  <a:pt x="0" y="13716"/>
                </a:cubicBezTo>
                <a:cubicBezTo>
                  <a:pt x="77" y="9528"/>
                  <a:pt x="-88" y="452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1785" y="2997"/>
                  <a:pt x="3182452" y="8915"/>
                  <a:pt x="3182692" y="13716"/>
                </a:cubicBezTo>
                <a:cubicBezTo>
                  <a:pt x="3091120" y="-27594"/>
                  <a:pt x="2811074" y="57121"/>
                  <a:pt x="2546154" y="13716"/>
                </a:cubicBezTo>
                <a:cubicBezTo>
                  <a:pt x="2285186" y="22957"/>
                  <a:pt x="2090205" y="-26893"/>
                  <a:pt x="1845961" y="13716"/>
                </a:cubicBezTo>
                <a:cubicBezTo>
                  <a:pt x="1599794" y="26921"/>
                  <a:pt x="1466284" y="32875"/>
                  <a:pt x="1304904" y="13716"/>
                </a:cubicBezTo>
                <a:cubicBezTo>
                  <a:pt x="1189365" y="39203"/>
                  <a:pt x="952251" y="18889"/>
                  <a:pt x="668365" y="13716"/>
                </a:cubicBezTo>
                <a:cubicBezTo>
                  <a:pt x="407868" y="39023"/>
                  <a:pt x="284672" y="-13977"/>
                  <a:pt x="0" y="13716"/>
                </a:cubicBezTo>
                <a:cubicBezTo>
                  <a:pt x="-131" y="10721"/>
                  <a:pt x="1210" y="5539"/>
                  <a:pt x="0" y="0"/>
                </a:cubicBezTo>
                <a:close/>
              </a:path>
              <a:path w="3182692" h="13716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757" y="2919"/>
                  <a:pt x="3181706" y="10491"/>
                  <a:pt x="3182692" y="13716"/>
                </a:cubicBezTo>
                <a:cubicBezTo>
                  <a:pt x="2996012" y="-5803"/>
                  <a:pt x="2669008" y="22823"/>
                  <a:pt x="2482500" y="13716"/>
                </a:cubicBezTo>
                <a:cubicBezTo>
                  <a:pt x="2296543" y="16674"/>
                  <a:pt x="1935236" y="3366"/>
                  <a:pt x="1782308" y="13716"/>
                </a:cubicBezTo>
                <a:cubicBezTo>
                  <a:pt x="1607683" y="20918"/>
                  <a:pt x="1291498" y="-3203"/>
                  <a:pt x="1145769" y="13716"/>
                </a:cubicBezTo>
                <a:cubicBezTo>
                  <a:pt x="1015407" y="50753"/>
                  <a:pt x="262557" y="21999"/>
                  <a:pt x="0" y="13716"/>
                </a:cubicBezTo>
                <a:cubicBezTo>
                  <a:pt x="304" y="9505"/>
                  <a:pt x="1021" y="594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3716"/>
                      <a:gd name="connsiteX1" fmla="*/ 604711 w 3182692"/>
                      <a:gd name="connsiteY1" fmla="*/ 0 h 13716"/>
                      <a:gd name="connsiteX2" fmla="*/ 1241250 w 3182692"/>
                      <a:gd name="connsiteY2" fmla="*/ 0 h 13716"/>
                      <a:gd name="connsiteX3" fmla="*/ 1909615 w 3182692"/>
                      <a:gd name="connsiteY3" fmla="*/ 0 h 13716"/>
                      <a:gd name="connsiteX4" fmla="*/ 2577981 w 3182692"/>
                      <a:gd name="connsiteY4" fmla="*/ 0 h 13716"/>
                      <a:gd name="connsiteX5" fmla="*/ 3182692 w 3182692"/>
                      <a:gd name="connsiteY5" fmla="*/ 0 h 13716"/>
                      <a:gd name="connsiteX6" fmla="*/ 3182692 w 3182692"/>
                      <a:gd name="connsiteY6" fmla="*/ 13716 h 13716"/>
                      <a:gd name="connsiteX7" fmla="*/ 2482500 w 3182692"/>
                      <a:gd name="connsiteY7" fmla="*/ 13716 h 13716"/>
                      <a:gd name="connsiteX8" fmla="*/ 1782308 w 3182692"/>
                      <a:gd name="connsiteY8" fmla="*/ 13716 h 13716"/>
                      <a:gd name="connsiteX9" fmla="*/ 1145769 w 3182692"/>
                      <a:gd name="connsiteY9" fmla="*/ 13716 h 13716"/>
                      <a:gd name="connsiteX10" fmla="*/ 0 w 3182692"/>
                      <a:gd name="connsiteY10" fmla="*/ 13716 h 13716"/>
                      <a:gd name="connsiteX11" fmla="*/ 0 w 3182692"/>
                      <a:gd name="connsiteY11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3716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2212" y="2989"/>
                          <a:pt x="3182051" y="10166"/>
                          <a:pt x="3182692" y="13716"/>
                        </a:cubicBezTo>
                        <a:cubicBezTo>
                          <a:pt x="2998421" y="17170"/>
                          <a:pt x="2675038" y="14442"/>
                          <a:pt x="2482500" y="13716"/>
                        </a:cubicBezTo>
                        <a:cubicBezTo>
                          <a:pt x="2289962" y="12990"/>
                          <a:pt x="1930644" y="2262"/>
                          <a:pt x="1782308" y="13716"/>
                        </a:cubicBezTo>
                        <a:cubicBezTo>
                          <a:pt x="1633972" y="25170"/>
                          <a:pt x="1287388" y="-6564"/>
                          <a:pt x="1145769" y="13716"/>
                        </a:cubicBezTo>
                        <a:cubicBezTo>
                          <a:pt x="1004150" y="33996"/>
                          <a:pt x="256377" y="-42010"/>
                          <a:pt x="0" y="13716"/>
                        </a:cubicBezTo>
                        <a:cubicBezTo>
                          <a:pt x="182" y="9317"/>
                          <a:pt x="482" y="5285"/>
                          <a:pt x="0" y="0"/>
                        </a:cubicBezTo>
                        <a:close/>
                      </a:path>
                      <a:path w="3182692" h="13716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200" y="2764"/>
                          <a:pt x="3182390" y="8747"/>
                          <a:pt x="3182692" y="13716"/>
                        </a:cubicBezTo>
                        <a:cubicBezTo>
                          <a:pt x="3039109" y="-17273"/>
                          <a:pt x="2823860" y="9276"/>
                          <a:pt x="2546154" y="13716"/>
                        </a:cubicBezTo>
                        <a:cubicBezTo>
                          <a:pt x="2268448" y="18156"/>
                          <a:pt x="2098674" y="719"/>
                          <a:pt x="1845961" y="13716"/>
                        </a:cubicBezTo>
                        <a:cubicBezTo>
                          <a:pt x="1593248" y="26713"/>
                          <a:pt x="1456743" y="22988"/>
                          <a:pt x="1304904" y="13716"/>
                        </a:cubicBezTo>
                        <a:cubicBezTo>
                          <a:pt x="1153065" y="4444"/>
                          <a:pt x="947204" y="6554"/>
                          <a:pt x="668365" y="13716"/>
                        </a:cubicBezTo>
                        <a:cubicBezTo>
                          <a:pt x="389526" y="20878"/>
                          <a:pt x="288244" y="-9200"/>
                          <a:pt x="0" y="13716"/>
                        </a:cubicBezTo>
                        <a:cubicBezTo>
                          <a:pt x="614" y="9981"/>
                          <a:pt x="600" y="54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2A31A-F17F-2631-2FD9-00D01021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3F4416-2FB5-1028-C5AC-D2A0ED69D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EGYESÍTETT BIBLIAOLVASÓ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(EBO – 2020-TÓL)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9C8047F-FAC0-A56C-8C3E-8C7FF903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560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0836C0-D819-5DCE-1A13-C6FC00D8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KATTINTÓ CÉLJA ÉS LÉNYEGE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4A37F8-5309-AE83-B69F-065633B0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11" y="1268016"/>
            <a:ext cx="7886700" cy="36016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/>
              <a:t>-REGGELI ELMÉLYÜLÉS A NAPI IGÉKBEN</a:t>
            </a:r>
          </a:p>
          <a:p>
            <a:pPr marL="0" indent="0">
              <a:buNone/>
            </a:pPr>
            <a:r>
              <a:rPr lang="hu-HU" sz="2400" b="1" dirty="0"/>
              <a:t>-KONCENTRÁCIÓ</a:t>
            </a:r>
          </a:p>
          <a:p>
            <a:pPr marL="0" indent="0">
              <a:buNone/>
            </a:pPr>
            <a:r>
              <a:rPr lang="hu-HU" sz="2400" b="1" dirty="0"/>
              <a:t>-HASOGATÁS - EXEGÉZIS –NYELVGYAKORLÁS</a:t>
            </a:r>
          </a:p>
          <a:p>
            <a:pPr marL="0" indent="0">
              <a:buNone/>
            </a:pPr>
            <a:r>
              <a:rPr lang="hu-HU" sz="2400" b="1" dirty="0"/>
              <a:t>-FORDÍTÁSOK ÖSSZEHASONLÍTÁSA</a:t>
            </a:r>
          </a:p>
          <a:p>
            <a:pPr marL="0" indent="0">
              <a:buNone/>
            </a:pPr>
            <a:r>
              <a:rPr lang="hu-HU" sz="2400" b="1" dirty="0"/>
              <a:t>-FIGYELEM AZ INTERTEXTUSRA (ÓT-ÚT)</a:t>
            </a:r>
          </a:p>
          <a:p>
            <a:pPr marL="0" indent="0">
              <a:buNone/>
            </a:pPr>
            <a:r>
              <a:rPr lang="hu-HU" sz="2400" b="1" dirty="0"/>
              <a:t>--SZEMÉLYES KOMMENTEK</a:t>
            </a:r>
          </a:p>
          <a:p>
            <a:pPr marL="0" indent="0">
              <a:buNone/>
            </a:pPr>
            <a:r>
              <a:rPr lang="hu-HU" sz="2400" b="1" dirty="0"/>
              <a:t>-JÁTÉK</a:t>
            </a:r>
          </a:p>
          <a:p>
            <a:pPr marL="0" indent="0">
              <a:buNone/>
            </a:pPr>
            <a:r>
              <a:rPr lang="hu-HU" sz="2400" b="1" dirty="0"/>
              <a:t>-MEGOSZTÁS MÁSOKKAL (SZOLGÁLAT)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1E27F0-46C8-2C6C-90B0-99E3637E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17410" name="Picture 2" descr="Fabiny Tibor">
            <a:extLst>
              <a:ext uri="{FF2B5EF4-FFF2-40B4-BE49-F238E27FC236}">
                <a16:creationId xmlns:a16="http://schemas.microsoft.com/office/drawing/2014/main" id="{8339A7F1-0249-4193-62EA-CE58D722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34827"/>
            <a:ext cx="2266950" cy="31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7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1EA764-CA38-0A86-F726-97001D6E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 TERVEZETE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57200B0-94D0-859A-3702-1F836A4E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07E673A-829C-9E79-ED12-B8B594EE10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02" y="1302339"/>
            <a:ext cx="2952268" cy="373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3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C19469-B861-5FE9-40E9-36056973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6567A2-68DD-AF7D-EECC-1E3AC68C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0064B3-A51A-9775-9125-AAE895837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8" y="729205"/>
            <a:ext cx="8280902" cy="41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7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46A233-B06C-422C-9B11-A01E15B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 CÉLJA</a:t>
            </a:r>
            <a:br>
              <a:rPr lang="hu-H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19246E-95CB-4BEA-82E9-037F125C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8668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EBO célja, hogy lehetővé tegye a Biblia egyes fordításainak azonos felületen történő párhuzamos olvasását, illetve különféle fordítások és a Biblia eredeti szövegeinek összevetését. </a:t>
            </a:r>
          </a:p>
          <a:p>
            <a:pPr marL="0" indent="0">
              <a:buNone/>
            </a:pP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Továbbá lehetőséget nyújt több felekezet napi igéjének követésére is, azok párhuzamos olvasásra, s ezáltal elősegíti az felekezetek közötti párbeszédet is.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hlinkClick r:id="rId2"/>
              </a:rPr>
              <a:t>https://www.parokia.hu/v/a-bibliaolvasas-uj-utjain/</a:t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FE4D93B-9D1D-4A87-B1E9-C5D21FB3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62CF11-B5CD-D16C-2CD8-5AEEB5E6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DBB7F2C-22D9-012E-A7E9-0524684E3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44B63A-AEF9-338F-E13D-86318A3F58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1" y="770930"/>
            <a:ext cx="6671258" cy="38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79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BD059B-34A9-6040-9F36-86E2613D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92E9D05-27D1-B98F-7C31-DB8BE33B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DDD043-02F9-7D6B-E418-33FEE9BA4E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91" y="607468"/>
            <a:ext cx="6461817" cy="41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3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966AF-ABE7-7A6D-F84D-7997F76C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07C513F-14B6-FD89-DF4E-87D454FD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76E3554-EFED-8986-5A2C-403F294850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55" y="550190"/>
            <a:ext cx="6698889" cy="40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0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8CAD7D-278E-4530-84FE-1E1E43342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FORDÍTÁSOK</a:t>
            </a:r>
          </a:p>
        </p:txBody>
      </p:sp>
      <p:pic>
        <p:nvPicPr>
          <p:cNvPr id="6" name="Tartalom helye 5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53E99DBA-4F0D-4387-9D79-A12F27255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468" y="1370013"/>
            <a:ext cx="5423064" cy="3262312"/>
          </a:xfr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8B3C8FC-BF7A-4FAB-AA05-70DE7D68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38A47-B510-483B-1ADD-AFD89568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4FE733B-6F73-359D-9892-73B120A9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E4463F-5ADC-95CC-B65B-5D5226771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84" y="273844"/>
            <a:ext cx="6528493" cy="459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0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BBAB6-1D86-3A24-0105-660EDF25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D97D494-3030-143F-3488-6F6DDF3E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2A6005B-9809-D7B4-515F-51D274691C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11" y="763929"/>
            <a:ext cx="6635213" cy="42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1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83DDF9-DFD5-8FDA-4FAF-8F6D8E28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VÁZLAT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4F73B4-EA67-E92A-044E-18271FDD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8" y="1099594"/>
            <a:ext cx="7886700" cy="37700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u-H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HÁTTÉR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  <a:p>
            <a:pPr marL="0" indent="0">
              <a:buNone/>
            </a:pP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HERMENEUTIKAI KUTATÓKÖZPONT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  <a:p>
            <a:pPr marL="0" indent="0">
              <a:buNone/>
            </a:pP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HKK – 1993-TÓL)</a:t>
            </a:r>
          </a:p>
          <a:p>
            <a:pPr marL="0" indent="0">
              <a:buNone/>
            </a:pP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EGYESÍTETT BIBLIAOLVASÓ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(10)</a:t>
            </a:r>
          </a:p>
          <a:p>
            <a:pPr marL="0" indent="0">
              <a:buNone/>
            </a:pP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(EBO –2018-TÓL); ELŐZMÉNYEK</a:t>
            </a:r>
          </a:p>
          <a:p>
            <a:pPr marL="0" indent="0">
              <a:buNone/>
            </a:pP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„HASOGATÓ”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(28)</a:t>
            </a:r>
          </a:p>
          <a:p>
            <a:pPr marL="0" indent="0">
              <a:buNone/>
            </a:pP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(SEGÉDESZKÖZÖK (35), INTERTEXTEK (47)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PÉLDÁK A KOMPARATÍV HASOGATÁSRA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(57)</a:t>
            </a:r>
          </a:p>
          <a:p>
            <a:pPr marL="0" indent="0">
              <a:buNone/>
            </a:pPr>
            <a:r>
              <a:rPr lang="hu-H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ÍGY KÉSZÜL REGGELENKÉNT A „KATTINTÓ”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(70)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	</a:t>
            </a:r>
            <a:r>
              <a:rPr lang="hu-H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IGÉK (79);  II, KÉP (82), III. „BATYUBA” (93)</a:t>
            </a:r>
            <a:endParaRPr lang="hu-HU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F1042A-CAE2-6BDF-233A-488CE71F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14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81A27-D4AE-42DF-864E-FC871AA4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BIBLIÁK</a:t>
            </a:r>
          </a:p>
        </p:txBody>
      </p:sp>
      <p:pic>
        <p:nvPicPr>
          <p:cNvPr id="6" name="Tartalom helye 5" descr="A képen szöveg látható&#10;&#10;Automatikusan generált leírás">
            <a:extLst>
              <a:ext uri="{FF2B5EF4-FFF2-40B4-BE49-F238E27FC236}">
                <a16:creationId xmlns:a16="http://schemas.microsoft.com/office/drawing/2014/main" id="{B8317940-504B-4FBD-BBB8-4A4001C1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583" y="1370013"/>
            <a:ext cx="4470834" cy="3262312"/>
          </a:xfr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FDDB078-7B67-4965-967B-F4E07550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3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C51592-E509-4E8E-B16B-217C8E33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JÓB 19 – OSB, KNV,IMIT, RÚF</a:t>
            </a:r>
          </a:p>
        </p:txBody>
      </p:sp>
      <p:pic>
        <p:nvPicPr>
          <p:cNvPr id="6" name="Tartalom helye 5" descr="A képen szöveg látható&#10;&#10;Automatikusan generált leírás">
            <a:extLst>
              <a:ext uri="{FF2B5EF4-FFF2-40B4-BE49-F238E27FC236}">
                <a16:creationId xmlns:a16="http://schemas.microsoft.com/office/drawing/2014/main" id="{66971843-E1AF-4EDD-AA9C-5DCD3A0AB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799" y="1370013"/>
            <a:ext cx="5848402" cy="3262312"/>
          </a:xfr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51F5F8-D6C6-41DF-B68D-B8ACCCD2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3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7F9633-8E0B-ADF4-3426-3FFC7BBE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KÁROLI ÚJSZÖVETSÉG (1590)  </a:t>
            </a:r>
            <a:r>
              <a:rPr lang="hu-H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VIZSOLYI  –  CSAK ITT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BA24D1-DA7E-D07B-DC7D-A0507AD1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9CED05-61DB-2467-B8F6-C32A058F83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85" y="1481559"/>
            <a:ext cx="4659323" cy="32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434672-7122-FD39-44D6-2CB5E7AD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LÓVÁRI 2008</a:t>
            </a:r>
            <a:b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CSAK ITT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AE4ADD-D9E0-151A-2179-847B10D2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BFD55E-1992-9443-84F6-DA1419C137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63" y="1370013"/>
            <a:ext cx="4423473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21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BAFD39-A90F-415E-810C-07A93C62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87" y="37504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 SEGÍTSÉGET NYÚJT: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7EF534-0702-47A9-9B68-835232F5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>
              <a:buNone/>
            </a:pPr>
            <a:r>
              <a:rPr lang="hu-HU" dirty="0"/>
              <a:t>LELKÉSZEKNEK AZ IGEHIRDETÉSRE KÉSZÜLVE </a:t>
            </a:r>
          </a:p>
          <a:p>
            <a:pPr marL="0" indent="0">
              <a:buNone/>
            </a:pPr>
            <a:r>
              <a:rPr lang="hu-HU" dirty="0"/>
              <a:t>(MINDEN FORDÍTÁS: ÉRTELMEZÉS)</a:t>
            </a:r>
          </a:p>
          <a:p>
            <a:pPr marL="0" indent="0">
              <a:buNone/>
            </a:pPr>
            <a:r>
              <a:rPr lang="hu-HU" dirty="0"/>
              <a:t>TANÁROKNAK (HITTAN, MAGYAR STB.)</a:t>
            </a:r>
          </a:p>
          <a:p>
            <a:pPr marL="0" indent="0">
              <a:buNone/>
            </a:pPr>
            <a:r>
              <a:rPr lang="hu-HU" dirty="0"/>
              <a:t>BIBLIAÓRÁKRA KÉSZÜLÉS</a:t>
            </a:r>
          </a:p>
          <a:p>
            <a:pPr marL="0" indent="0">
              <a:buNone/>
            </a:pPr>
            <a:r>
              <a:rPr lang="hu-HU" dirty="0"/>
              <a:t>A „GYAKORLÓ”  BIBLIAOLVASÓKNAK</a:t>
            </a:r>
          </a:p>
          <a:p>
            <a:pPr marL="0" indent="0">
              <a:buNone/>
            </a:pPr>
            <a:r>
              <a:rPr lang="hu-HU" dirty="0"/>
              <a:t>A KOMPARATÍV BIBLIOLVASÁS ÉLMÉNYE – A BIBLIAI SZÖVEG „POLIFÓNIÁJÁNAK”  MEGTAPASZTALÁSA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48F9CC-4FE7-4236-A6EE-14095D06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96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947BB1-8F1C-CBE8-B192-61B87A4E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EBO-NÁL KORÁBBI, 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FONTOS ONLINE-KERESŐK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B43EC5-65FC-6DA1-5F91-0829E7C68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0" indent="0" algn="ctr">
              <a:buNone/>
            </a:pPr>
            <a:r>
              <a:rPr lang="hu-HU" sz="4800" dirty="0">
                <a:hlinkClick r:id="rId2"/>
              </a:rPr>
              <a:t>https://szentiras.hu/</a:t>
            </a:r>
            <a:endParaRPr lang="hu-HU" sz="4800" dirty="0"/>
          </a:p>
          <a:p>
            <a:pPr marL="0" indent="0" algn="ctr">
              <a:buNone/>
            </a:pPr>
            <a:r>
              <a:rPr lang="hu-HU" sz="4800" dirty="0">
                <a:hlinkClick r:id="rId3"/>
              </a:rPr>
              <a:t>https://ujszov.hu/</a:t>
            </a:r>
            <a:endParaRPr lang="hu-HU" sz="4800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BC537A-BE67-4A39-1650-3FF1B596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8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2EF053B-486D-82EA-FA5C-F8A0C7318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42900"/>
            <a:ext cx="8182230" cy="10264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https://szentiras.hu/</a:t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388012"/>
            <a:ext cx="2468880" cy="13716"/>
          </a:xfrm>
          <a:custGeom>
            <a:avLst/>
            <a:gdLst>
              <a:gd name="connsiteX0" fmla="*/ 0 w 2468880"/>
              <a:gd name="connsiteY0" fmla="*/ 0 h 13716"/>
              <a:gd name="connsiteX1" fmla="*/ 592531 w 2468880"/>
              <a:gd name="connsiteY1" fmla="*/ 0 h 13716"/>
              <a:gd name="connsiteX2" fmla="*/ 1160374 w 2468880"/>
              <a:gd name="connsiteY2" fmla="*/ 0 h 13716"/>
              <a:gd name="connsiteX3" fmla="*/ 1728216 w 2468880"/>
              <a:gd name="connsiteY3" fmla="*/ 0 h 13716"/>
              <a:gd name="connsiteX4" fmla="*/ 2468880 w 2468880"/>
              <a:gd name="connsiteY4" fmla="*/ 0 h 13716"/>
              <a:gd name="connsiteX5" fmla="*/ 2468880 w 2468880"/>
              <a:gd name="connsiteY5" fmla="*/ 13716 h 13716"/>
              <a:gd name="connsiteX6" fmla="*/ 1802282 w 2468880"/>
              <a:gd name="connsiteY6" fmla="*/ 13716 h 13716"/>
              <a:gd name="connsiteX7" fmla="*/ 1209751 w 2468880"/>
              <a:gd name="connsiteY7" fmla="*/ 13716 h 13716"/>
              <a:gd name="connsiteX8" fmla="*/ 641909 w 2468880"/>
              <a:gd name="connsiteY8" fmla="*/ 13716 h 13716"/>
              <a:gd name="connsiteX9" fmla="*/ 0 w 2468880"/>
              <a:gd name="connsiteY9" fmla="*/ 13716 h 13716"/>
              <a:gd name="connsiteX10" fmla="*/ 0 w 246888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3716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530" y="5728"/>
                  <a:pt x="2468490" y="7624"/>
                  <a:pt x="2468880" y="13716"/>
                </a:cubicBezTo>
                <a:cubicBezTo>
                  <a:pt x="2229297" y="-19231"/>
                  <a:pt x="2066775" y="25681"/>
                  <a:pt x="1802282" y="13716"/>
                </a:cubicBezTo>
                <a:cubicBezTo>
                  <a:pt x="1537789" y="1751"/>
                  <a:pt x="1379930" y="17694"/>
                  <a:pt x="1209751" y="13716"/>
                </a:cubicBezTo>
                <a:cubicBezTo>
                  <a:pt x="1039572" y="9738"/>
                  <a:pt x="837025" y="8278"/>
                  <a:pt x="641909" y="13716"/>
                </a:cubicBezTo>
                <a:cubicBezTo>
                  <a:pt x="446793" y="19154"/>
                  <a:pt x="170561" y="13900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468880" h="13716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9409" y="5071"/>
                  <a:pt x="2469155" y="7437"/>
                  <a:pt x="2468880" y="13716"/>
                </a:cubicBezTo>
                <a:cubicBezTo>
                  <a:pt x="2271330" y="32027"/>
                  <a:pt x="2001027" y="26982"/>
                  <a:pt x="1876349" y="13716"/>
                </a:cubicBezTo>
                <a:cubicBezTo>
                  <a:pt x="1751671" y="450"/>
                  <a:pt x="1364652" y="10491"/>
                  <a:pt x="1209751" y="13716"/>
                </a:cubicBezTo>
                <a:cubicBezTo>
                  <a:pt x="1054850" y="16941"/>
                  <a:pt x="748438" y="15502"/>
                  <a:pt x="617220" y="13716"/>
                </a:cubicBezTo>
                <a:cubicBezTo>
                  <a:pt x="486002" y="11930"/>
                  <a:pt x="237432" y="22628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EE46D7E-D801-58A9-BD3C-BC38385E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907" y="1800304"/>
            <a:ext cx="3813805" cy="29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B07BADE-00C0-47A9-81A2-3F4CCE8E4A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5290" y="1918961"/>
            <a:ext cx="4097438" cy="21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AF0DCDB-078F-1D15-588B-1F69140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871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0" name="Rectangle 5139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216262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76F0E85-9892-9514-5A40-D12C1307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382535"/>
            <a:ext cx="7853307" cy="1234440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https://ujszov.hu/</a:t>
            </a:r>
            <a:br>
              <a:rPr lang="hu-HU" sz="2100" dirty="0"/>
            </a:br>
            <a:endParaRPr lang="hu-HU" sz="2100" dirty="0"/>
          </a:p>
        </p:txBody>
      </p: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A62686-9723-4323-B975-808064FB3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858" y="382535"/>
            <a:ext cx="5143500" cy="1234440"/>
          </a:xfrm>
        </p:spPr>
        <p:txBody>
          <a:bodyPr anchor="ctr">
            <a:normAutofit/>
          </a:bodyPr>
          <a:lstStyle/>
          <a:p>
            <a:endParaRPr lang="hu-HU" sz="1400"/>
          </a:p>
          <a:p>
            <a:endParaRPr lang="hu-HU" sz="14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DB73E92-57C9-AF09-4972-0A75E30C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9035" y="2479483"/>
            <a:ext cx="2688336" cy="16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FB5A100-0483-BEDB-9D9D-3EF5D1994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699" y="2479483"/>
            <a:ext cx="2688336" cy="16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6284CC3-8E52-AE33-A9D6-CF133302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594" y="2479483"/>
            <a:ext cx="2688336" cy="16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C7FA035-5228-C155-2536-A8355173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121408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7096EC-A894-4F47-929A-65581C0900F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2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1FDA68-DF5A-4A84-B17F-C05681E8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238BA9-4CDD-3FFF-5465-75460E8A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78" y="1369219"/>
            <a:ext cx="7886700" cy="32635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hu-HU" sz="3600" dirty="0"/>
          </a:p>
          <a:p>
            <a:pPr marL="0" indent="0" algn="ctr">
              <a:buNone/>
            </a:pPr>
            <a:r>
              <a:rPr lang="hu-HU" sz="5600" b="1" dirty="0">
                <a:solidFill>
                  <a:srgbClr val="FF0000"/>
                </a:solidFill>
              </a:rPr>
              <a:t>II.</a:t>
            </a:r>
          </a:p>
          <a:p>
            <a:pPr marL="0" indent="0" algn="ctr">
              <a:buNone/>
            </a:pPr>
            <a:r>
              <a:rPr lang="hu-HU" sz="5600" b="1" dirty="0">
                <a:solidFill>
                  <a:srgbClr val="FF0000"/>
                </a:solidFill>
              </a:rPr>
              <a:t>HASOGATÓ </a:t>
            </a:r>
          </a:p>
          <a:p>
            <a:pPr marL="0" indent="0" algn="ctr">
              <a:buNone/>
            </a:pPr>
            <a:endParaRPr lang="hu-H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TUSAKODÓ</a:t>
            </a:r>
          </a:p>
          <a:p>
            <a:pPr marL="0" indent="0" algn="ctr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(REGGELI SZEMÉLYES</a:t>
            </a:r>
          </a:p>
          <a:p>
            <a:pPr marL="0" indent="0" algn="ctr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LELKI-SZELLEMI GYAKORLAT)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52A561-03CE-5B7B-8596-D3C21FF0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85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733644-DF98-3B4D-5764-56F657F9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HASOGATÓ (</a:t>
            </a:r>
            <a:r>
              <a:rPr lang="el-G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ὀρθοτομέω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JELENTÉSE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6272D6-69A1-2F90-23ED-16BA85709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hu-HU" dirty="0"/>
              <a:t>egyenesen vág; folytatja az egyenes utat, tartja az egyenes irányt, tehát helyesen cselekszik; </a:t>
            </a:r>
          </a:p>
          <a:p>
            <a:pPr marL="457200" indent="-457200">
              <a:buAutoNum type="arabicParenR"/>
            </a:pPr>
            <a:r>
              <a:rPr lang="hu-HU" dirty="0"/>
              <a:t> egyenesíti, simítja, helyesen kezeli, közvetlenül és helyesen tanítja az igazságot. </a:t>
            </a:r>
          </a:p>
          <a:p>
            <a:pPr marL="0" indent="0" algn="just">
              <a:buNone/>
            </a:pPr>
            <a:r>
              <a:rPr lang="hu-HU" dirty="0"/>
              <a:t>Balázs Károly </a:t>
            </a:r>
            <a:r>
              <a:rPr lang="hu-HU" dirty="0" err="1"/>
              <a:t>szavaival</a:t>
            </a:r>
            <a:r>
              <a:rPr lang="hu-HU" dirty="0"/>
              <a:t>: „</a:t>
            </a:r>
            <a:r>
              <a:rPr lang="hu-HU" b="1" dirty="0"/>
              <a:t>Egyenesen vág. Az áldozati állatok feldarabolása úgy, hogy a nemes szervek érintetlenek maradjanak. Képletesen, úgy értelmez </a:t>
            </a:r>
            <a:r>
              <a:rPr lang="hu-HU" b="1" dirty="0" err="1"/>
              <a:t>vmit</a:t>
            </a:r>
            <a:r>
              <a:rPr lang="hu-HU" b="1" dirty="0"/>
              <a:t>, hogy az igazság minden alapvető mozzanatát a helyén hagyja, és gondolkodásával nem lépi túl saját hatáskörét</a:t>
            </a:r>
            <a:r>
              <a:rPr lang="hu-HU" dirty="0"/>
              <a:t>”. (Balázs 1998: 421)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C68F5BF-3B00-44E4-8D0D-3FA4EAFA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4E8761-D2E1-23B2-9BB8-99F01B44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A6E6FA-CB50-74AD-9AEC-BBB7C3B32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4800" dirty="0"/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HÁTTÉR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B9F286-534E-A484-F431-33E4E738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9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3F1275-FE39-732B-BDE5-C445DD38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2Tim 2,15: </a:t>
            </a:r>
            <a:r>
              <a:rPr lang="el-GR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ὀρθοτομοῦντα τὸν λόγον τῆς ἀληθείας</a:t>
            </a:r>
            <a:r>
              <a:rPr lang="hu-H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különböző  </a:t>
            </a: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fordításai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478AD0-4B65-0141-C6A6-928E7354B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/>
              <a:t>Vulgata</a:t>
            </a:r>
            <a:r>
              <a:rPr lang="hu-HU" dirty="0"/>
              <a:t>: </a:t>
            </a:r>
            <a:r>
              <a:rPr lang="hu-HU" u="sng" dirty="0" err="1"/>
              <a:t>recte</a:t>
            </a:r>
            <a:r>
              <a:rPr lang="hu-HU" u="sng" dirty="0"/>
              <a:t> </a:t>
            </a:r>
            <a:r>
              <a:rPr lang="hu-HU" u="sng" dirty="0" err="1"/>
              <a:t>tractantem</a:t>
            </a:r>
            <a:r>
              <a:rPr lang="hu-HU" u="sng" dirty="0"/>
              <a:t> </a:t>
            </a:r>
            <a:r>
              <a:rPr lang="hu-HU" dirty="0"/>
              <a:t>verbum </a:t>
            </a:r>
            <a:r>
              <a:rPr lang="hu-HU" dirty="0" err="1"/>
              <a:t>veritatis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b="1" dirty="0" err="1"/>
              <a:t>Wycliff</a:t>
            </a:r>
            <a:r>
              <a:rPr lang="hu-HU" dirty="0"/>
              <a:t>: </a:t>
            </a:r>
            <a:r>
              <a:rPr lang="hu-HU" u="sng" dirty="0" err="1"/>
              <a:t>rightly</a:t>
            </a:r>
            <a:r>
              <a:rPr lang="hu-HU" u="sng" dirty="0"/>
              <a:t> </a:t>
            </a:r>
            <a:r>
              <a:rPr lang="hu-HU" u="sng" dirty="0" err="1"/>
              <a:t>treating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word</a:t>
            </a:r>
            <a:r>
              <a:rPr lang="hu-HU" dirty="0"/>
              <a:t> of </a:t>
            </a:r>
            <a:r>
              <a:rPr lang="hu-HU" dirty="0" err="1"/>
              <a:t>truth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b="1" dirty="0" err="1"/>
              <a:t>Tyndale</a:t>
            </a:r>
            <a:r>
              <a:rPr lang="hu-HU" b="1" dirty="0"/>
              <a:t>, / KJV  </a:t>
            </a:r>
            <a:r>
              <a:rPr lang="hu-HU" b="1" u="sng" dirty="0" err="1"/>
              <a:t>rightly</a:t>
            </a:r>
            <a:r>
              <a:rPr lang="hu-HU" b="1" u="sng" dirty="0"/>
              <a:t> </a:t>
            </a:r>
            <a:r>
              <a:rPr lang="hu-HU" b="1" u="sng" dirty="0" err="1"/>
              <a:t>dividynge</a:t>
            </a:r>
            <a:r>
              <a:rPr lang="hu-HU" b="1" u="sng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worde</a:t>
            </a:r>
            <a:r>
              <a:rPr lang="hu-HU" dirty="0"/>
              <a:t> of </a:t>
            </a:r>
            <a:r>
              <a:rPr lang="hu-HU" dirty="0" err="1"/>
              <a:t>trueth</a:t>
            </a:r>
            <a:r>
              <a:rPr lang="hu-HU" dirty="0"/>
              <a:t> </a:t>
            </a:r>
            <a:r>
              <a:rPr lang="hu-HU" dirty="0" err="1"/>
              <a:t>iustly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b="1" dirty="0"/>
              <a:t>Luther</a:t>
            </a:r>
            <a:r>
              <a:rPr lang="hu-HU" dirty="0"/>
              <a:t>: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Wort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Wahrheit</a:t>
            </a:r>
            <a:r>
              <a:rPr lang="hu-HU" dirty="0"/>
              <a:t> </a:t>
            </a:r>
            <a:r>
              <a:rPr lang="hu-HU" u="sng" dirty="0" err="1"/>
              <a:t>recht</a:t>
            </a:r>
            <a:r>
              <a:rPr lang="hu-HU" u="sng" dirty="0"/>
              <a:t> </a:t>
            </a:r>
            <a:r>
              <a:rPr lang="hu-HU" u="sng" dirty="0" err="1"/>
              <a:t>austeilt</a:t>
            </a:r>
            <a:r>
              <a:rPr lang="hu-HU" u="sng" dirty="0"/>
              <a:t> </a:t>
            </a:r>
          </a:p>
          <a:p>
            <a:pPr marL="0" indent="0">
              <a:buNone/>
            </a:pPr>
            <a:r>
              <a:rPr lang="hu-HU" b="1" dirty="0" err="1"/>
              <a:t>SZIT:</a:t>
            </a:r>
            <a:r>
              <a:rPr lang="hu-HU" dirty="0" err="1"/>
              <a:t>aki</a:t>
            </a:r>
            <a:r>
              <a:rPr lang="hu-HU" dirty="0"/>
              <a:t> az igazság </a:t>
            </a:r>
            <a:r>
              <a:rPr lang="hu-HU" u="sng" dirty="0"/>
              <a:t>hirdetésében a helyes úton jár </a:t>
            </a:r>
          </a:p>
          <a:p>
            <a:pPr marL="0" indent="0">
              <a:buNone/>
            </a:pPr>
            <a:r>
              <a:rPr lang="hu-HU" dirty="0"/>
              <a:t>KNB aki helyesen </a:t>
            </a:r>
            <a:r>
              <a:rPr lang="hu-HU" u="sng" dirty="0"/>
              <a:t>munkálja</a:t>
            </a:r>
            <a:r>
              <a:rPr lang="hu-HU" dirty="0"/>
              <a:t> az igazság igéjét</a:t>
            </a:r>
          </a:p>
          <a:p>
            <a:pPr marL="0" indent="0">
              <a:buNone/>
            </a:pPr>
            <a:r>
              <a:rPr lang="hu-HU" b="1" dirty="0"/>
              <a:t>BD </a:t>
            </a:r>
            <a:r>
              <a:rPr lang="hu-HU" dirty="0"/>
              <a:t>s aki helyesen </a:t>
            </a:r>
            <a:r>
              <a:rPr lang="hu-HU" u="sng" dirty="0"/>
              <a:t>hirdeti</a:t>
            </a:r>
            <a:r>
              <a:rPr lang="hu-HU" dirty="0"/>
              <a:t> az igazság igéjét </a:t>
            </a:r>
          </a:p>
          <a:p>
            <a:pPr marL="0" indent="0">
              <a:buNone/>
            </a:pPr>
            <a:r>
              <a:rPr lang="hu-HU" b="1" dirty="0"/>
              <a:t>STL</a:t>
            </a:r>
            <a:r>
              <a:rPr lang="hu-HU" dirty="0"/>
              <a:t>:  aki helyesen </a:t>
            </a:r>
            <a:r>
              <a:rPr lang="hu-HU" u="sng" dirty="0"/>
              <a:t>alkalmazza</a:t>
            </a:r>
            <a:r>
              <a:rPr lang="hu-HU" dirty="0"/>
              <a:t> az igazság igéjét</a:t>
            </a:r>
          </a:p>
          <a:p>
            <a:pPr marL="0" indent="0">
              <a:buNone/>
            </a:pPr>
            <a:r>
              <a:rPr lang="hu-HU" b="1" dirty="0"/>
              <a:t>KG /UF</a:t>
            </a:r>
            <a:r>
              <a:rPr lang="hu-HU" dirty="0"/>
              <a:t>: helyesen </a:t>
            </a:r>
            <a:r>
              <a:rPr lang="hu-HU" b="1" u="sng" dirty="0"/>
              <a:t>hasogatja</a:t>
            </a:r>
            <a:r>
              <a:rPr lang="hu-HU" dirty="0"/>
              <a:t> az igazság beszédét </a:t>
            </a:r>
          </a:p>
          <a:p>
            <a:pPr marL="0" indent="0">
              <a:buNone/>
            </a:pPr>
            <a:r>
              <a:rPr lang="hu-HU" b="1" dirty="0" err="1"/>
              <a:t>RÚF</a:t>
            </a:r>
            <a:r>
              <a:rPr lang="hu-HU" dirty="0" err="1"/>
              <a:t>:helyesen</a:t>
            </a:r>
            <a:r>
              <a:rPr lang="hu-HU" dirty="0"/>
              <a:t> </a:t>
            </a:r>
            <a:r>
              <a:rPr lang="hu-HU" u="sng" dirty="0"/>
              <a:t>fejtegeti</a:t>
            </a:r>
            <a:r>
              <a:rPr lang="hu-HU" dirty="0"/>
              <a:t> az igazság igéjét</a:t>
            </a:r>
          </a:p>
          <a:p>
            <a:pPr marL="0" indent="0">
              <a:buNone/>
            </a:pPr>
            <a:r>
              <a:rPr lang="hu-HU" b="1" dirty="0"/>
              <a:t>EFO:</a:t>
            </a:r>
            <a:r>
              <a:rPr lang="hu-HU" dirty="0"/>
              <a:t> helyesen </a:t>
            </a:r>
            <a:r>
              <a:rPr lang="hu-HU" u="sng" dirty="0"/>
              <a:t>tanítja és alkalmazza </a:t>
            </a:r>
            <a:r>
              <a:rPr lang="hu-HU" dirty="0"/>
              <a:t>Isten igazságait!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384D98-C475-49A0-D5AF-F4FAD73C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6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7F06C8-F492-4602-81F4-B6C95EF6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HASOGATÓ KINYOMTATVA (RÚF)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FA4559E-5F91-0A0E-A17E-8873C95E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B36F2B-F1C1-AE49-EDD1-F1CA9ECAC1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02" y="1301933"/>
            <a:ext cx="6680153" cy="346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90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32DB5E-3E18-68A8-C357-A6E2ABFA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AECC99-7311-9545-F573-72351110A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4952"/>
            <a:ext cx="7886700" cy="42985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hu-H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2017. október 31-től kezdtem el a </a:t>
            </a:r>
            <a:r>
              <a:rPr lang="hu-H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reggelenkénti</a:t>
            </a:r>
            <a:r>
              <a:rPr lang="hu-H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szellemi lelki gyakorlatomat, amelyet „Hasogató”-</a:t>
            </a:r>
            <a:r>
              <a:rPr lang="hu-H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nak</a:t>
            </a:r>
            <a:r>
              <a:rPr lang="hu-H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neveztem el 2Tim 2,15 alapján: „Igyekezzél, hogy Isten előtt becsületesen megállj, mint oly munkás, a ki szégyent nem vall, a ki helyesen hasogatja az igazságnak beszédét.” (Károli ford.) 2021-től az egyetemi munkacsoportunk által létrehívott Egyesített Bibliaolvasó (EBO) (https://ebo.kre.hu/) segítségével az egyes felekezetek (evangélikus, református, katolikus) bibliaolvasó útmutatóinak napi igéit hasogatom. Kérésre a napi Hasogatót másokkal is megosztom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63DD87-4B70-2BDB-17D1-96F3F5B0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65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A52B2B-9CFA-EDFC-DA63-31537BFD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38C479-B39D-858C-AB59-962AFE74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79676"/>
            <a:ext cx="7886700" cy="41614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EBO honlapján szintén  követhető „A Biblia egy év alatt” vezérfonal segítségével 2022 folyamán az egyes bibliai könyveket a Genezistől az Apokalipszisig folyamatosan végigolvastam és hasogattam. Így egy 66 dokumentumot (bibliai könyvet) tartalmazó gyűjteményem állt össze. </a:t>
            </a:r>
          </a:p>
          <a:p>
            <a:pPr marL="0" indent="0" algn="just">
              <a:buNone/>
            </a:pPr>
            <a:r>
              <a:rPr lang="hu-H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Ezekből született a saját jegyzeteimet is tartalmazó, immár e három kötetben kinyomtatott Hasogató, „én Bibliám”. Digitálisan ez folyamatosan frissül, s egy-két év múlva újra kinyomtatom saját használatra. A nyomtatott változat forgatása és a digitalizált hasogatás kölcsönösen segítik egymást. 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D620B92-F876-0B8E-C6BF-35A0F2BB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8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C15A57-024A-F501-7072-02E31DFC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ÉN BIBLIÁM (HASOGATÓ I-IV. KG)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494ED30-4839-61BC-EE7D-D843591C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913D8D-E424-60A2-D245-F1314A543A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33319"/>
            <a:ext cx="7886700" cy="273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6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1DF41D-99B1-94C3-BEC2-FE50BFEB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8286EE-4252-84CA-8C6B-21975EFF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/>
              <a:t>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HASOGATÓ SEGÉDESZKÖZEI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D46C4C-65FB-8918-AB54-20E4D36E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18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CD0488-5420-9D20-DD6A-C6A8C744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176BB7-B78E-AB2F-3753-53698FE3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EA2B9E6-D9A1-561D-E139-EBA3A6B8B6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46" y="1370013"/>
            <a:ext cx="632690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975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2F3E6D-A56A-E326-0D3A-7396E5D6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D3FF86B-E060-F6DD-8CC2-046FD794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B682AC5-AB91-7155-AA3E-B92A71950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61" y="787078"/>
            <a:ext cx="6330958" cy="43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67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A4A8DF-0583-CEF9-9DAF-A50DE2AE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1FB003B-0DD0-F604-2FE3-4F1700D5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1BA2FF5-4985-1FEE-8F72-FAF40073D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78" y="683772"/>
            <a:ext cx="6123008" cy="43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993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E3240F-2C38-B508-388D-ECF2B115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ELSŐ ANGOL FORDÍTÁSOK: WYLIFFE, TYNDALE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2B72494-D49B-EF35-B26E-E9026795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0E30826-F87E-DA5C-64E2-5FDE7B8F96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46" y="1370013"/>
            <a:ext cx="7006307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2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6BA808-EBC7-FDAA-7FC5-27E628CD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55DDCC-AADF-10A7-78E4-EEC558A85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b="1" dirty="0"/>
          </a:p>
          <a:p>
            <a:pPr marL="514350" indent="-514350" algn="ctr">
              <a:buAutoNum type="arabicPeriod"/>
            </a:pPr>
            <a:r>
              <a:rPr lang="hu-HU" sz="4800" b="1" dirty="0">
                <a:solidFill>
                  <a:srgbClr val="FF0000"/>
                </a:solidFill>
              </a:rPr>
              <a:t>HERMENEUTIKAI KUTATÓKÖZPONT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</a:rPr>
              <a:t>(HKK – 1993-TÓL)</a:t>
            </a:r>
            <a:endParaRPr lang="hu-HU" sz="4800" b="1" i="1" dirty="0">
              <a:solidFill>
                <a:srgbClr val="FF0000"/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CD6BE4-F594-67A7-24A6-58DC2DC4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1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71094D-6ADB-897A-B7A5-5F2CD648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9CE6F50-5450-5BBA-FDE9-19D56187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5D3CA68-0E84-43A7-A0DE-5F53EFCBC3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73" y="1340557"/>
            <a:ext cx="4888795" cy="35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43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786BBA-70AA-9719-2DA4-EB49D562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34B399-3B17-B17D-3857-744328E3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60FF321-0490-F471-C6D3-2B14324A51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31" y="1370013"/>
            <a:ext cx="5353537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11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5E3F8A-5D2E-2342-F5E6-D501B3A6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 T. LÁSZLÓ MAGYARÁZATOS FORDÍTÁSAI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A172D0-4717-A1F4-344B-5C7F8577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2B09F6-0C2A-081D-014B-39CA29BD87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73" y="1370013"/>
            <a:ext cx="5250970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05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5AB11-D914-CDBF-36E9-2F5F365F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CRUDEN’S CONCORDANCE , SCOFIELD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B322621-4E1F-CA50-EEDE-F4A3682F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736FF88-F1DB-ED04-49BC-4EBEC5E0CB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06" y="1388962"/>
            <a:ext cx="5597737" cy="36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87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FC4C9A-1F64-7138-43E0-5DDFD6C1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BALÁZS KÁROLY: ÚJSZÖVETSÉGI SZÓMUTATÓ SZÓTÁR (1)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C4CCF48-5B7F-DD04-2954-8C895223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A2BE7AF-2BA3-ABC4-5DBB-9CA9F6EFF2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37" y="1268016"/>
            <a:ext cx="5918177" cy="3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413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FE698C5-3C12-0F9E-4F16-F6501CA1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127809"/>
            <a:ext cx="7634200" cy="9965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BALÁZS KÁROLY: ÚJSZÖVETSÉGI SZÓMUTATÓ SZÓTÁR (2)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E047BAA9-B5FA-9308-61D5-E46622B7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>
            <a:fillRect/>
          </a:stretch>
        </p:blipFill>
        <p:spPr bwMode="auto">
          <a:xfrm>
            <a:off x="3774000" y="1379973"/>
            <a:ext cx="4352493" cy="29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8B0DB9B3-4DD2-01B9-A05F-1AF82C0AA7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r="-2" b="14063"/>
          <a:stretch>
            <a:fillRect/>
          </a:stretch>
        </p:blipFill>
        <p:spPr bwMode="auto">
          <a:xfrm>
            <a:off x="1017507" y="1379974"/>
            <a:ext cx="4352492" cy="29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708C1ED-AEBF-E73B-A7C8-D24BEAF5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22890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67" name="Rectangle 18446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68" name="Freeform: Shape 18448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51435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469" name="Freeform: Shape 18450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51435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CB356C-F2B4-8A9A-F372-E90F6CA0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5" y="384106"/>
            <a:ext cx="3355049" cy="3012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b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SZABÓ ANDOR:</a:t>
            </a:r>
            <a:b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„LÁBAD ELŐTT…”</a:t>
            </a:r>
            <a:b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MAGYARÁZAT – JÚDÁS LEVELE </a:t>
            </a:r>
            <a:b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/>
            </a:br>
            <a:r>
              <a:rPr lang="en-US" sz="2400" b="1" dirty="0"/>
              <a:t>(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4938CC-7651-F85D-F666-2BAC0692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" y="3655314"/>
            <a:ext cx="2948940" cy="9052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000"/>
              <a:t> </a:t>
            </a:r>
          </a:p>
        </p:txBody>
      </p:sp>
      <p:sp>
        <p:nvSpPr>
          <p:cNvPr id="18470" name="Rectangle 18452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102F895C-46F9-E53B-4F36-97CA5077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845" y="1715242"/>
            <a:ext cx="2143733" cy="27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E8E8841D-363E-8E2E-7957-4E4CC9CF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0493" y="1966191"/>
            <a:ext cx="2753499" cy="245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71" name="Rectangle 18454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F8E3C42E-2E30-430B-1CD9-1BF653CD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7811" y="712294"/>
            <a:ext cx="2801900" cy="12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AA8F93-174C-9086-C3C6-4C88595A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2691" y="4767262"/>
            <a:ext cx="1399032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444" name="Picture 12">
            <a:extLst>
              <a:ext uri="{FF2B5EF4-FFF2-40B4-BE49-F238E27FC236}">
                <a16:creationId xmlns:a16="http://schemas.microsoft.com/office/drawing/2014/main" id="{74A639C1-2A15-0AFB-DB28-BE8D24A3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45" y="727452"/>
            <a:ext cx="2065966" cy="9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74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ABBFB9-899E-9FD3-592E-B403D27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737DB0-F0C4-C6DC-B755-6E3FE2230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642707-8367-C958-A9DA-563C9854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8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79FE9E-C73C-58DC-714E-691053AC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INTERTEXT: MT 12,7 IDÉZI </a:t>
            </a:r>
            <a:b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LXX HÓS 6,3-AT (RÚF)</a:t>
            </a:r>
            <a:br>
              <a:rPr lang="hu-H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u-HU" sz="3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1ACFAE-EFD8-1146-9C03-6BA31B944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 pedig értenétek, mit jelent ez: </a:t>
            </a:r>
            <a:r>
              <a:rPr lang="hu-HU" sz="32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„Irgalmasságot </a:t>
            </a:r>
            <a:r>
              <a:rPr lang="hu-HU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akarok, nem áldozatot</a:t>
            </a:r>
            <a:r>
              <a:rPr lang="hu-H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</a:p>
          <a:p>
            <a:pPr marL="0" indent="0" algn="just">
              <a:buNone/>
            </a:pPr>
            <a:r>
              <a:rPr lang="hu-H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εἰ</a:t>
            </a:r>
            <a:r>
              <a:rPr lang="hu-H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δὲ</a:t>
            </a:r>
            <a:r>
              <a:rPr lang="hu-H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ἐγνώκειτε</a:t>
            </a:r>
            <a:r>
              <a:rPr lang="hu-H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τί</a:t>
            </a:r>
            <a:r>
              <a:rPr lang="hu-H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ἐστινἜλεος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¹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θέλω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καὶ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οὐ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θυσί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αν</a:t>
            </a:r>
            <a:endParaRPr lang="hu-HU" sz="45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Hós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6, 6 KÉRDÉS: A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LXXban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és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12, 7-ben is </a:t>
            </a:r>
            <a:r>
              <a:rPr lang="hu-HU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ἔλεος</a:t>
            </a:r>
            <a:r>
              <a:rPr lang="hu-HU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van, akkor a magyarban miért egyszer „irgalom” (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2,7), másszor „szeretet” van?? Ugyanaz a szó!!!</a:t>
            </a:r>
            <a:endParaRPr lang="hu-H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Mert </a:t>
            </a:r>
            <a:r>
              <a:rPr lang="hu-HU" sz="32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szeretetet</a:t>
            </a:r>
            <a:r>
              <a:rPr lang="hu-HU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kivánok</a:t>
            </a:r>
            <a:r>
              <a:rPr lang="hu-HU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én és nem áldozatot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az Istennek ismeretét inkább, mintsem égőáldozatokat</a:t>
            </a:r>
            <a:endParaRPr lang="hu-H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45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ἔλεος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θέλω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καὶ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οὐ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5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θυσί</a:t>
            </a:r>
            <a:r>
              <a:rPr lang="hu-HU" sz="4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αν </a:t>
            </a:r>
            <a:r>
              <a:rPr lang="hu-H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καὶ ἐπίγνωσιν θεοῦ ἢ ὁλοκαυτώματα.</a:t>
            </a:r>
            <a:endParaRPr lang="hu-H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AB4C0E3-5C82-1157-67CA-2DE9D0DC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64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9F69CB-6CEE-F863-B362-5FA87B2A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INTERTEXT: 1KOR 9,9 IDÉZI </a:t>
            </a:r>
            <a:b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ZSOLT 112a-t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AAA4D4-63B0-89DC-8919-A58C0B516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2" y="1268016"/>
            <a:ext cx="7886700" cy="3601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IKOR 9,9</a:t>
            </a:r>
          </a:p>
          <a:p>
            <a:pPr marL="0" indent="0">
              <a:buNone/>
            </a:pPr>
            <a: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Amint meg van írva: „Bőkezűen osztott a szegényeknek, igazsága megmarad örökké.” </a:t>
            </a:r>
          </a:p>
          <a:p>
            <a:pPr marL="0" indent="0">
              <a:buNone/>
            </a:pP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κα</a:t>
            </a: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θὼς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γέγρ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απται   </a:t>
            </a:r>
            <a:r>
              <a:rPr lang="hu-HU" sz="20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Ἐσκόρπισεν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¹ ἔδωκεν τοῖς πένησιν, ἡ δικαιοσύνη αὐτοῦ μένει εἰς τὸν αἰῶνα</a:t>
            </a:r>
            <a: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· </a:t>
            </a:r>
            <a:r>
              <a:rPr lang="hu-HU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ἐσκόρπισεν, - szórt, σκορπίζω - 1) (A) szétosz</a:t>
            </a:r>
            <a:r>
              <a:rPr lang="hu-HU" sz="20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hu-HU" sz="20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hu-HU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SOLT 112,9a</a:t>
            </a:r>
          </a:p>
          <a:p>
            <a:pPr marL="0" indent="0">
              <a:buNone/>
            </a:pPr>
            <a: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Osztogat, adakozik a szegényeknek; igazsága megmarad </a:t>
            </a:r>
            <a:r>
              <a:rPr lang="hu-H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mindvégig;.KG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ἐσκόρ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πισεν, ἔδωκεν τοῖς πένησιν· ἡ δικαιοσύνη αὐτοῦ μένει εἰς τὸν αἰῶνα τοῦ αἰῶνος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1B680C3-9FE1-0EEC-8C26-D4631351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1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E709E7-FECB-D98C-12B4-7AFB50B9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HERMENEUTIKAI KUTATÓKÖZPONT</a:t>
            </a:r>
            <a:b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700" b="0" i="0" u="none" strike="noStrike" dirty="0">
                <a:solidFill>
                  <a:srgbClr val="0074D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hermeneutika.btk@kre.hu</a:t>
            </a:r>
            <a:endParaRPr lang="hu-H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6A1216-1D69-19CE-1912-CD7CF79F7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Hermeneutikai Kutatóközpont Alapítvány </a:t>
            </a:r>
            <a:r>
              <a:rPr lang="hu-H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1993-ban alakult, a Károli Gáspár Re­for­mátus Egyetem Hittudományi Kara, Bölcsészettudományi Kara és az Evangélikus Hittudományi Egyetem támogatta. </a:t>
            </a:r>
          </a:p>
          <a:p>
            <a:pPr marL="0" indent="0">
              <a:buNone/>
            </a:pPr>
            <a:r>
              <a:rPr lang="hu-H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Magyar­or­szá­gon a rendszerváltozás után ez volt az első olyan intézmény, amely a  felsőoktatási in­tézmények integrálása egyetemközi és felekezetközi alapon jött létre.</a:t>
            </a:r>
          </a:p>
          <a:p>
            <a:pPr marL="0" indent="0">
              <a:buNone/>
            </a:pPr>
            <a:r>
              <a:rPr lang="hu-H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Hermeneutikai Kutatóközpont  Intézet </a:t>
            </a:r>
            <a:r>
              <a:rPr lang="hu-H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2010-ben alakult a KRE BTK egyik kutatóközpontjaként</a:t>
            </a:r>
          </a:p>
          <a:p>
            <a:pPr marL="0" indent="0">
              <a:buNone/>
            </a:pPr>
            <a:endParaRPr lang="hu-HU" sz="2400" spc="-2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8982322-0B21-5EC0-D982-EBAB563A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5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72A113-AFDE-0B4E-71A3-1399073C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INTERTEXT: RÓM 4,3, LXX1MÓZ 15,6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D4B78ADF-85D7-6115-AFA8-F497EED99F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883426"/>
              </p:ext>
            </p:extLst>
          </p:nvPr>
        </p:nvGraphicFramePr>
        <p:xfrm>
          <a:off x="775499" y="1504707"/>
          <a:ext cx="8021260" cy="2986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0630">
                  <a:extLst>
                    <a:ext uri="{9D8B030D-6E8A-4147-A177-3AD203B41FA5}">
                      <a16:colId xmlns:a16="http://schemas.microsoft.com/office/drawing/2014/main" val="3673979258"/>
                    </a:ext>
                  </a:extLst>
                </a:gridCol>
                <a:gridCol w="4010630">
                  <a:extLst>
                    <a:ext uri="{9D8B030D-6E8A-4147-A177-3AD203B41FA5}">
                      <a16:colId xmlns:a16="http://schemas.microsoft.com/office/drawing/2014/main" val="1973033106"/>
                    </a:ext>
                  </a:extLst>
                </a:gridCol>
              </a:tblGrid>
              <a:tr h="579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>
                          <a:effectLst/>
                        </a:rPr>
                        <a:t>Róm  4,3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>
                          <a:effectLst/>
                        </a:rPr>
                        <a:t>LXX 1Móz 15,6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3099749"/>
                  </a:ext>
                </a:extLst>
              </a:tr>
              <a:tr h="2407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>
                          <a:effectLst/>
                        </a:rPr>
                        <a:t>Ἐπίστευσεν ¹ δὲ Ἀβραὰμ τῷ θεῷ, ¹ καὶ ἐλογίσθη αὐτῷ εἰς δικαιοσύνην.</a:t>
                      </a:r>
                      <a:endParaRPr lang="hu-H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 dirty="0">
                          <a:effectLst/>
                        </a:rPr>
                        <a:t>ἐπ</a:t>
                      </a:r>
                      <a:r>
                        <a:rPr lang="hu-HU" sz="1800" dirty="0" err="1">
                          <a:effectLst/>
                        </a:rPr>
                        <a:t>ίστευσεν</a:t>
                      </a:r>
                      <a:r>
                        <a:rPr lang="hu-HU" sz="1800" dirty="0">
                          <a:effectLst/>
                        </a:rPr>
                        <a:t> Αβραμ </a:t>
                      </a:r>
                      <a:r>
                        <a:rPr lang="hu-HU" sz="1800" dirty="0" err="1">
                          <a:effectLst/>
                        </a:rPr>
                        <a:t>τῷ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θεῷ</a:t>
                      </a:r>
                      <a:r>
                        <a:rPr lang="hu-HU" sz="1800" dirty="0">
                          <a:effectLst/>
                        </a:rPr>
                        <a:t>, καὶ </a:t>
                      </a:r>
                      <a:r>
                        <a:rPr lang="hu-HU" sz="1800" dirty="0" err="1">
                          <a:effectLst/>
                        </a:rPr>
                        <a:t>ἐλογίσθη</a:t>
                      </a:r>
                      <a:r>
                        <a:rPr lang="hu-HU" sz="1800" dirty="0">
                          <a:effectLst/>
                        </a:rPr>
                        <a:t> α</a:t>
                      </a:r>
                      <a:r>
                        <a:rPr lang="hu-HU" sz="1800" dirty="0" err="1">
                          <a:effectLst/>
                        </a:rPr>
                        <a:t>ὐτῷ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εἰς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δικ</a:t>
                      </a:r>
                      <a:r>
                        <a:rPr lang="hu-HU" sz="1800" dirty="0">
                          <a:effectLst/>
                        </a:rPr>
                        <a:t>αιοσύνην. </a:t>
                      </a:r>
                      <a:endParaRPr lang="hu-H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u-HU" sz="1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265995"/>
                  </a:ext>
                </a:extLst>
              </a:tr>
            </a:tbl>
          </a:graphicData>
        </a:graphic>
      </p:graphicFrame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9D15915-2919-D8A0-C577-E2DE60E6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E7B30D0-A9AD-C9E0-0F66-BFBD0E4E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94931" y="-206698"/>
            <a:ext cx="12746205" cy="61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6591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433A1-B20A-A89D-8722-705E4619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INTERTEXT: RÓM 8, 32  -LXX GEN 22,12 </a:t>
            </a:r>
            <a:b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(ÁBRAHÁM=ATYA; IZSÁK=JÉZUS)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2AF40A-9A74-C099-63D4-1D0C887A3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RÓM 8, 32 – GEN 22,12 UGYANAZ, CSAK A SZÓREND MÁS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Róm  8,32 </a:t>
            </a:r>
            <a:r>
              <a:rPr lang="hu-HU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Aki tulajdon Fiát nem kímélte</a:t>
            </a: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hanem </a:t>
            </a:r>
            <a:r>
              <a:rPr lang="hu-H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mindnyájunkért</a:t>
            </a: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odaadta, hogyan ne ajándékozna nekünk vele együtt mindent?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ὅς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γε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τοῦ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ἰδίου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υἱοῦ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οὐκ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ἐφείσ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ατο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¹ ˹ἀλλὰ˺ ὑπὲρ ἡμῶν πάντων παρέδωκεν αὐτόν, πῶς οὐχὶ καὶ σὺν αὐτῷ τὰ πάντα ἡμῖν χαρίσεται; </a:t>
            </a: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ἐφείσατο</a:t>
            </a:r>
            <a: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¹ - kímélte, φείδομαι - 1) kímél, kegyelmez; 2)</a:t>
            </a:r>
          </a:p>
          <a:p>
            <a:pPr marL="0" indent="0">
              <a:buNone/>
            </a:pP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 22,12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nem tagadtad meg tőlem a fiadat</a:t>
            </a:r>
            <a:r>
              <a:rPr lang="hu-H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 te egyetlenedet. 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οὐκ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ἐφείσω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τοῦ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υἱοῦ</a:t>
            </a:r>
            <a:r>
              <a:rPr lang="hu-HU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σου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τοῦ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ἀγ</a:t>
            </a:r>
            <a:r>
              <a:rPr lang="hu-H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απητοῦ δι᾽ ἐμέ</a:t>
            </a:r>
            <a:endParaRPr lang="hu-H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5712187-5AA1-62B0-3E73-5439A730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67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959DD8-F359-76C2-0BD8-3A1AD0C8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RÓM 5,4 RÚF: HÜPOMONÉ - DOKIMÉ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BF61F713-4DF7-A7CC-8594-2361D27A24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066517"/>
              </p:ext>
            </p:extLst>
          </p:nvPr>
        </p:nvGraphicFramePr>
        <p:xfrm>
          <a:off x="1632030" y="1111169"/>
          <a:ext cx="6412375" cy="3566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7775">
                  <a:extLst>
                    <a:ext uri="{9D8B030D-6E8A-4147-A177-3AD203B41FA5}">
                      <a16:colId xmlns:a16="http://schemas.microsoft.com/office/drawing/2014/main" val="2763841637"/>
                    </a:ext>
                  </a:extLst>
                </a:gridCol>
                <a:gridCol w="2194601">
                  <a:extLst>
                    <a:ext uri="{9D8B030D-6E8A-4147-A177-3AD203B41FA5}">
                      <a16:colId xmlns:a16="http://schemas.microsoft.com/office/drawing/2014/main" val="1178576575"/>
                    </a:ext>
                  </a:extLst>
                </a:gridCol>
                <a:gridCol w="2929999">
                  <a:extLst>
                    <a:ext uri="{9D8B030D-6E8A-4147-A177-3AD203B41FA5}">
                      <a16:colId xmlns:a16="http://schemas.microsoft.com/office/drawing/2014/main" val="1939317230"/>
                    </a:ext>
                  </a:extLst>
                </a:gridCol>
              </a:tblGrid>
              <a:tr h="259374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600">
                          <a:effectLst/>
                        </a:rPr>
                        <a:t>ὑπομονή,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600">
                          <a:effectLst/>
                        </a:rPr>
                        <a:t>δοκιμή,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4248552605"/>
                  </a:ext>
                </a:extLst>
              </a:tr>
              <a:tr h="38906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KG v, KG,  CS, KI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BÉKESSÉGES TŰRÉS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PRÓBATÉTEL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3333022845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RÚF, URK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ÁLLHATATOSSÁG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KIPRÓBÁLTSÁG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1382383582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KNV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TÜRELEM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KIPRÓBÁLTSÁG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2446342634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SZIT, BD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TÜRELEM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KIRÓBÁLT ERÉNY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2148052093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STL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ÁLLHATATOSSÁG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KIPRÓBÁLT JELLEM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2821286244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ME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TÜRELEM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KITARTÁS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1444651421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CSL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ÁLLHATATOSSÁG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KIPRÓBÁLTSÁG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2006142114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RL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ÁLLHATATOSSÁG 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PRÓBATÉTEL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3115682065"/>
                  </a:ext>
                </a:extLst>
              </a:tr>
              <a:tr h="38906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BD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ÁLLHATATOSSÁG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MEGHÍZHATÓVÁ (MEGBÍZHATÓ EMBER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881855129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RS, VS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KITARTÁS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KIPRÓBÁLTSÁG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4019989771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SI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BÉKETŰRÉS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MEGPRÓBÁLTATÁS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1342813279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luth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GEDULD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ERFARUNG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690228124"/>
                  </a:ext>
                </a:extLst>
              </a:tr>
              <a:tr h="19453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TYND 1526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PATIENCE 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FEELING (FEELING)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3793129100"/>
                  </a:ext>
                </a:extLst>
              </a:tr>
              <a:tr h="389061"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TYND 1534, KJV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effectLst/>
                        </a:rPr>
                        <a:t>PATIENCE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r>
                        <a:rPr lang="hu-HU" sz="1200" dirty="0">
                          <a:effectLst/>
                        </a:rPr>
                        <a:t>EXPERIENCE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729" marR="66729" marT="0" marB="0"/>
                </a:tc>
                <a:extLst>
                  <a:ext uri="{0D108BD9-81ED-4DB2-BD59-A6C34878D82A}">
                    <a16:rowId xmlns:a16="http://schemas.microsoft.com/office/drawing/2014/main" val="3342850497"/>
                  </a:ext>
                </a:extLst>
              </a:tr>
            </a:tbl>
          </a:graphicData>
        </a:graphic>
      </p:graphicFrame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C5369F9-7841-7657-139D-14C55DA2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C80D14A-943C-9EA5-73A9-FD0B7FA37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247" y="-78057"/>
            <a:ext cx="12256154" cy="53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9398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824BF7-EE3B-6190-BCFF-320BB222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RÓM 5, 10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A62379-3F82-FBB7-0BA5-099E12C8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1722"/>
            <a:ext cx="7886700" cy="50928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u-HU" sz="3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Mert ha akkor, mikor ellenségei voltunk, megbékéltettünk Istennel Fia halála által, akkor, miután megbékéltettünk, még inkább üdvözíteni fog élete által. </a:t>
            </a:r>
            <a:endParaRPr lang="hu-HU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εἰ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γὰρ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ἐχθροὶ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ὄντες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τηλλάγημεν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τῷ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θεῷ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διὰ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τοῦ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θα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νάτου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τοῦ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υἱοῦ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α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ὐτοῦ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π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ολλῷ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μᾶλλον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κατα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λλ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αγέντες σωθησόμεθα ἐν τῇ ζωῇ αὐτοῦ·</a:t>
            </a:r>
            <a:endParaRPr lang="hu-HU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8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σωθησόμεθ</a:t>
            </a: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megtartatunk majd; </a:t>
            </a: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σῴζω v. </a:t>
            </a:r>
            <a:r>
              <a:rPr lang="hu-HU" sz="8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σώζω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megment, megszabadít; megtart; életben tart; üdvözít;</a:t>
            </a:r>
          </a:p>
          <a:p>
            <a:pPr marL="0" indent="0">
              <a:buNone/>
            </a:pP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 </a:t>
            </a:r>
            <a:r>
              <a:rPr lang="hu-HU" sz="8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evangélikálok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ott hibáznak, hogy számukra elég a megtérés (legalábbis az a csúcsesemény, amelyet sokszor elmondanak), , holott ennél sokkal fontosabb a megmaradás, a megállás (kísértés idején), azaz a megtartatás, ami az üdvösség: </a:t>
            </a:r>
            <a:r>
              <a:rPr lang="hu-HU" sz="8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24, 13</a:t>
            </a:r>
          </a:p>
          <a:p>
            <a:pPr marL="0" indent="0">
              <a:buNone/>
            </a:pPr>
            <a:r>
              <a:rPr lang="hu-HU" sz="8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aki mindvégig állhatatos marad, az üdvözül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ὁ 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δὲ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ὑπ</a:t>
            </a:r>
            <a:r>
              <a:rPr lang="hu-HU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ομείν</a:t>
            </a:r>
            <a:r>
              <a:rPr lang="hu-HU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ας εἰς τέλος οὗτος σωθήσεται.</a:t>
            </a:r>
            <a:r>
              <a:rPr lang="hu-HU" sz="8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-.</a:t>
            </a:r>
            <a:r>
              <a:rPr lang="hu-HU" sz="8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Ordass</a:t>
            </a:r>
            <a:r>
              <a:rPr lang="hu-H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  <a:p>
            <a:pPr marL="0" indent="0">
              <a:buNone/>
            </a:pPr>
            <a:r>
              <a:rPr lang="hu-H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endParaRPr lang="hu-HU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4022FC8-CDE7-F47E-76EF-81573C85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46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5355D5-7EB5-C740-24B9-FB981348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APCSEL 15,4B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CBF616-62B6-FF2D-AB2A-556DA8B8C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512930" cy="3263504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  <a:p>
            <a:pPr marL="0" indent="0">
              <a:buNone/>
            </a:pPr>
            <a:r>
              <a:rPr lang="hu-HU" sz="6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τῆς</a:t>
            </a:r>
            <a:r>
              <a:rPr lang="hu-HU" sz="6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ἐκκλησι</a:t>
            </a:r>
            <a:r>
              <a:rPr lang="hu-HU" sz="6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́ας , 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KGV az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Eccleſia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az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A­paſtaloc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és az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Senioroc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KG 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gyülekezet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és az apostolok és a vének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Uf</a:t>
            </a:r>
            <a:r>
              <a:rPr lang="hu-HU" sz="62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i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csak </a:t>
            </a:r>
            <a:r>
              <a:rPr lang="hu-HU" sz="62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apostolok és a vének kihagyja az </a:t>
            </a:r>
            <a:r>
              <a:rPr lang="hu-HU" sz="6200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ekklézsiát</a:t>
            </a:r>
            <a:r>
              <a:rPr lang="hu-HU" sz="62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(!)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RÚF a </a:t>
            </a:r>
            <a:r>
              <a:rPr lang="hu-HU" sz="62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gyülekezet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az apostolok és a vének,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CSIA az 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eklézsia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az apostolok és a vének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KNV, SZIT, STL 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egyház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az apostolok és a vének /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presbireek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LUTH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Gemeine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vnd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von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den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Apoſteln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vnd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von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den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Elteſten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TYN 1526 –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congregation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and of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apostles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seniors</a:t>
            </a:r>
            <a:r>
              <a:rPr lang="hu-HU" sz="6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TYN 1534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congregacion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of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Apostles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elders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KJV </a:t>
            </a:r>
            <a:r>
              <a:rPr lang="hu-HU" sz="62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church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and of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apostles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hu-HU" sz="6200" dirty="0" err="1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elders</a:t>
            </a:r>
            <a:r>
              <a:rPr lang="hu-HU" sz="62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hu-HU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55B54B-539D-C03F-DC2F-8F63C588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65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515701-6FB4-D2CB-81B4-4D280984A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443745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ZSOLT 11 – SZIT ÉS RÚF: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33EB3981-A9F5-286C-0759-066CB87AE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826330"/>
              </p:ext>
            </p:extLst>
          </p:nvPr>
        </p:nvGraphicFramePr>
        <p:xfrm>
          <a:off x="628650" y="1156442"/>
          <a:ext cx="8058150" cy="4053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2602">
                  <a:extLst>
                    <a:ext uri="{9D8B030D-6E8A-4147-A177-3AD203B41FA5}">
                      <a16:colId xmlns:a16="http://schemas.microsoft.com/office/drawing/2014/main" val="3866628661"/>
                    </a:ext>
                  </a:extLst>
                </a:gridCol>
                <a:gridCol w="4155548">
                  <a:extLst>
                    <a:ext uri="{9D8B030D-6E8A-4147-A177-3AD203B41FA5}">
                      <a16:colId xmlns:a16="http://schemas.microsoft.com/office/drawing/2014/main" val="277077072"/>
                    </a:ext>
                  </a:extLst>
                </a:gridCol>
              </a:tblGrid>
              <a:tr h="200139">
                <a:tc>
                  <a:txBody>
                    <a:bodyPr/>
                    <a:lstStyle/>
                    <a:p>
                      <a:r>
                        <a:rPr lang="hu-HU" sz="700" dirty="0">
                          <a:effectLst/>
                        </a:rPr>
                        <a:t>ZSO6.66</a:t>
                      </a:r>
                      <a:endParaRPr lang="hu-H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185" marR="42185" marT="0" marB="0"/>
                </a:tc>
                <a:tc>
                  <a:txBody>
                    <a:bodyPr/>
                    <a:lstStyle/>
                    <a:p>
                      <a:r>
                        <a:rPr lang="hu-HU" sz="1400" dirty="0">
                          <a:effectLst/>
                        </a:rPr>
                        <a:t>P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185" marR="42185" marT="0" marB="0"/>
                </a:tc>
                <a:extLst>
                  <a:ext uri="{0D108BD9-81ED-4DB2-BD59-A6C34878D82A}">
                    <a16:rowId xmlns:a16="http://schemas.microsoft.com/office/drawing/2014/main" val="2143855697"/>
                  </a:ext>
                </a:extLst>
              </a:tr>
              <a:tr h="3430950">
                <a:tc>
                  <a:txBody>
                    <a:bodyPr/>
                    <a:lstStyle/>
                    <a:p>
                      <a:r>
                        <a:rPr lang="hu-HU" sz="1200" dirty="0">
                          <a:effectLst/>
                        </a:rPr>
                        <a:t>1.A karvezetőnek. Dávid </a:t>
                      </a:r>
                      <a:r>
                        <a:rPr lang="hu-HU" sz="1200" dirty="0" err="1">
                          <a:effectLst/>
                        </a:rPr>
                        <a:t>zsoltára</a:t>
                      </a:r>
                      <a:r>
                        <a:rPr lang="hu-HU" sz="1200" dirty="0">
                          <a:effectLst/>
                        </a:rPr>
                        <a:t>. Az Úrban bízom én. Hogyan mondhatjátok nekem: ,,Menekülj a hegyekbe, mint a </a:t>
                      </a:r>
                      <a:r>
                        <a:rPr lang="hu-HU" sz="1200" u="sng" dirty="0">
                          <a:effectLst/>
                        </a:rPr>
                        <a:t>veréb!</a:t>
                      </a: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endParaRPr lang="hu-HU" sz="1200" dirty="0">
                        <a:effectLst/>
                      </a:endParaRPr>
                    </a:p>
                    <a:p>
                      <a:r>
                        <a:rPr lang="hu-HU" sz="1200" dirty="0">
                          <a:effectLst/>
                        </a:rPr>
                        <a:t>2.Mert íme a bűnösök kifeszítették az íjat, a húrra illesztették nyilaikat, hogy lenyilazzák a sötétben az </a:t>
                      </a:r>
                      <a:r>
                        <a:rPr lang="hu-HU" sz="1200" u="sng" dirty="0">
                          <a:effectLst/>
                        </a:rPr>
                        <a:t>egyenes szívűeket. </a:t>
                      </a: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r>
                        <a:rPr lang="hu-HU" sz="1200" dirty="0">
                          <a:effectLst/>
                        </a:rPr>
                        <a:t>3.Ha </a:t>
                      </a:r>
                      <a:r>
                        <a:rPr lang="hu-HU" sz="1200" u="sng" dirty="0">
                          <a:effectLst/>
                        </a:rPr>
                        <a:t>semmibe sem veszik</a:t>
                      </a:r>
                      <a:r>
                        <a:rPr lang="hu-HU" sz="1200" dirty="0">
                          <a:effectLst/>
                        </a:rPr>
                        <a:t> végzéseidet, mit tehet akkor az igaz?’’  </a:t>
                      </a:r>
                    </a:p>
                    <a:p>
                      <a:r>
                        <a:rPr lang="hu-HU" sz="1200" dirty="0">
                          <a:effectLst/>
                        </a:rPr>
                        <a:t>4.Szent templomában van az Úr, áll az </a:t>
                      </a:r>
                      <a:r>
                        <a:rPr lang="hu-HU" sz="1200" dirty="0" err="1">
                          <a:effectLst/>
                        </a:rPr>
                        <a:t>egekben</a:t>
                      </a:r>
                      <a:r>
                        <a:rPr lang="hu-HU" sz="1200" dirty="0">
                          <a:effectLst/>
                        </a:rPr>
                        <a:t> az Úr trónusa. </a:t>
                      </a:r>
                      <a:r>
                        <a:rPr lang="hu-HU" sz="1200" u="sng" dirty="0">
                          <a:effectLst/>
                        </a:rPr>
                        <a:t>A szegényre tekint a szeme, az emberek fiait vizsgálja pillantása</a:t>
                      </a:r>
                      <a:r>
                        <a:rPr lang="hu-HU" sz="1200" dirty="0">
                          <a:effectLst/>
                        </a:rPr>
                        <a:t>.  </a:t>
                      </a:r>
                    </a:p>
                    <a:p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r>
                        <a:rPr lang="hu-HU" sz="1200" dirty="0">
                          <a:effectLst/>
                        </a:rPr>
                        <a:t>5.Megvizsgálja az Úr az igazat s az istentelent; </a:t>
                      </a:r>
                      <a:r>
                        <a:rPr lang="hu-HU" sz="1200" u="sng" dirty="0">
                          <a:effectLst/>
                        </a:rPr>
                        <a:t>Saját lelkét gyűlöli, aki szereti a</a:t>
                      </a:r>
                      <a:r>
                        <a:rPr lang="hu-HU" sz="1200" dirty="0">
                          <a:effectLst/>
                        </a:rPr>
                        <a:t> </a:t>
                      </a:r>
                      <a:r>
                        <a:rPr lang="hu-HU" sz="1200" u="sng" dirty="0">
                          <a:effectLst/>
                        </a:rPr>
                        <a:t>gonoszságot</a:t>
                      </a:r>
                      <a:r>
                        <a:rPr lang="hu-HU" sz="1200" dirty="0">
                          <a:effectLst/>
                        </a:rPr>
                        <a:t>. </a:t>
                      </a:r>
                    </a:p>
                    <a:p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r>
                        <a:rPr lang="hu-HU" sz="1200" u="sng" dirty="0">
                          <a:effectLst/>
                        </a:rPr>
                        <a:t>Parazsat és kénkövet </a:t>
                      </a:r>
                      <a:r>
                        <a:rPr lang="hu-HU" sz="1200" dirty="0">
                          <a:effectLst/>
                        </a:rPr>
                        <a:t>hullat a bűnösökre, </a:t>
                      </a:r>
                      <a:r>
                        <a:rPr lang="hu-HU" sz="1200" u="sng" dirty="0">
                          <a:effectLst/>
                        </a:rPr>
                        <a:t>és szélvihar lesz </a:t>
                      </a:r>
                      <a:r>
                        <a:rPr lang="hu-HU" sz="1200" u="sng" dirty="0" err="1">
                          <a:effectLst/>
                        </a:rPr>
                        <a:t>kelyhük</a:t>
                      </a:r>
                      <a:r>
                        <a:rPr lang="hu-HU" sz="1200" u="sng" dirty="0">
                          <a:effectLst/>
                        </a:rPr>
                        <a:t> osztályrésze.  </a:t>
                      </a:r>
                    </a:p>
                    <a:p>
                      <a:endParaRPr lang="hu-HU" sz="1200" u="sng" dirty="0">
                        <a:effectLst/>
                      </a:endParaRPr>
                    </a:p>
                    <a:p>
                      <a:r>
                        <a:rPr lang="hu-HU" sz="1200" dirty="0">
                          <a:effectLst/>
                        </a:rPr>
                        <a:t>Mert igaz az Úr s </a:t>
                      </a:r>
                      <a:r>
                        <a:rPr lang="hu-HU" sz="1200" u="sng" dirty="0">
                          <a:effectLst/>
                        </a:rPr>
                        <a:t>az igazságot kedveli, az igazak láthatják </a:t>
                      </a:r>
                      <a:r>
                        <a:rPr lang="hu-HU" sz="1200" dirty="0">
                          <a:effectLst/>
                        </a:rPr>
                        <a:t>majd arcát.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185" marR="42185" marT="0" marB="0"/>
                </a:tc>
                <a:tc>
                  <a:txBody>
                    <a:bodyPr/>
                    <a:lstStyle/>
                    <a:p>
                      <a:r>
                        <a:rPr lang="hu-HU" sz="1400" dirty="0">
                          <a:effectLst/>
                        </a:rPr>
                        <a:t>A karmesternek: Dávidé.  Az Úrhoz menekülök. Hogyan mondhatjátok nekem: Menekülj a hegyre, mint </a:t>
                      </a:r>
                      <a:r>
                        <a:rPr lang="hu-HU" sz="1400" u="sng" dirty="0">
                          <a:effectLst/>
                        </a:rPr>
                        <a:t>a madár?!</a:t>
                      </a:r>
                      <a:r>
                        <a:rPr lang="hu-HU" sz="1400" dirty="0">
                          <a:effectLst/>
                        </a:rPr>
                        <a:t> 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 2 Mert a bűnösök már feszítik az íjat, rátették a nyilat a húrra, hogy rálőjenek </a:t>
                      </a:r>
                      <a:r>
                        <a:rPr lang="hu-HU" sz="1400" dirty="0" err="1">
                          <a:effectLst/>
                        </a:rPr>
                        <a:t>lesből</a:t>
                      </a:r>
                      <a:r>
                        <a:rPr lang="hu-HU" sz="1400" dirty="0">
                          <a:effectLst/>
                        </a:rPr>
                        <a:t> </a:t>
                      </a:r>
                      <a:r>
                        <a:rPr lang="hu-HU" sz="1400" u="sng" dirty="0">
                          <a:effectLst/>
                        </a:rPr>
                        <a:t>a tiszta szívűekre.</a:t>
                      </a:r>
                      <a:r>
                        <a:rPr lang="hu-HU" sz="1400" dirty="0">
                          <a:effectLst/>
                        </a:rPr>
                        <a:t>  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3 Ha az </a:t>
                      </a:r>
                      <a:r>
                        <a:rPr lang="hu-HU" sz="1400" u="sng" dirty="0">
                          <a:effectLst/>
                        </a:rPr>
                        <a:t>alapokat is lerombolják</a:t>
                      </a:r>
                      <a:r>
                        <a:rPr lang="hu-HU" sz="1400" dirty="0">
                          <a:effectLst/>
                        </a:rPr>
                        <a:t>, mit tehet az igaz ember? 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 4 Az Úr ott van szent templomában, az Úr, akinek trónja a mennyben van, </a:t>
                      </a:r>
                      <a:r>
                        <a:rPr lang="hu-HU" sz="1400" u="sng" dirty="0">
                          <a:effectLst/>
                        </a:rPr>
                        <a:t>lát a szemével, pillantása megvizsgálja az embereket. </a:t>
                      </a:r>
                      <a:r>
                        <a:rPr lang="hu-HU" sz="1400" dirty="0">
                          <a:effectLst/>
                        </a:rPr>
                        <a:t> 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5 Az Úr megvizsgálja az igazat és a bűnöst, </a:t>
                      </a:r>
                      <a:r>
                        <a:rPr lang="hu-HU" sz="1400" u="sng" dirty="0">
                          <a:effectLst/>
                        </a:rPr>
                        <a:t>szívből gyűlöli azt, aki az erőszakot szereti.</a:t>
                      </a:r>
                      <a:r>
                        <a:rPr lang="hu-HU" sz="1400" u="none" strike="noStrike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</a:endParaRPr>
                    </a:p>
                    <a:p>
                      <a:r>
                        <a:rPr lang="hu-HU" sz="1400" dirty="0">
                          <a:effectLst/>
                        </a:rPr>
                        <a:t> 6 Hullasson a bűnösökre </a:t>
                      </a:r>
                      <a:r>
                        <a:rPr lang="hu-HU" sz="1400" u="sng" dirty="0">
                          <a:effectLst/>
                        </a:rPr>
                        <a:t>kénköves, tüzes parazsat, perzselő szél l</a:t>
                      </a:r>
                      <a:r>
                        <a:rPr lang="hu-HU" sz="1400" dirty="0">
                          <a:effectLst/>
                        </a:rPr>
                        <a:t>egyen osztályrészük!  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7 Bizony, igaz az Úr, </a:t>
                      </a:r>
                      <a:r>
                        <a:rPr lang="hu-HU" sz="1400" u="sng" dirty="0">
                          <a:effectLst/>
                        </a:rPr>
                        <a:t>igaz tetteket szeret; a becsületes </a:t>
                      </a:r>
                      <a:r>
                        <a:rPr lang="hu-HU" sz="1400" dirty="0">
                          <a:effectLst/>
                        </a:rPr>
                        <a:t>emberek meglátják arcát.</a:t>
                      </a:r>
                    </a:p>
                    <a:p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185" marR="42185" marT="0" marB="0"/>
                </a:tc>
                <a:extLst>
                  <a:ext uri="{0D108BD9-81ED-4DB2-BD59-A6C34878D82A}">
                    <a16:rowId xmlns:a16="http://schemas.microsoft.com/office/drawing/2014/main" val="1126226623"/>
                  </a:ext>
                </a:extLst>
              </a:tr>
            </a:tbl>
          </a:graphicData>
        </a:graphic>
      </p:graphicFrame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35AFED3-B434-57B6-D450-103ACA653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3438D97-ECCD-43EA-7844-6F312F81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57603" y="322209"/>
            <a:ext cx="19412185" cy="65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3200"/>
          </a:p>
        </p:txBody>
      </p:sp>
    </p:spTree>
    <p:extLst>
      <p:ext uri="{BB962C8B-B14F-4D97-AF65-F5344CB8AC3E}">
        <p14:creationId xmlns:p14="http://schemas.microsoft.com/office/powerpoint/2010/main" val="4264064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99C7D19-7A8F-AD97-FFF9-79D1AB59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603"/>
            <a:ext cx="7886700" cy="11294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JÚD 3 FORDÍTÁSAI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7B6A81F-72C2-EFB1-3B25-0659FA66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56</a:t>
            </a:fld>
            <a:endParaRPr lang="en-US" sz="1200"/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38EE4852-D41F-7B62-48B1-7637ACCB3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042025"/>
              </p:ext>
            </p:extLst>
          </p:nvPr>
        </p:nvGraphicFramePr>
        <p:xfrm>
          <a:off x="816430" y="1384069"/>
          <a:ext cx="7886700" cy="3337727"/>
        </p:xfrm>
        <a:graphic>
          <a:graphicData uri="http://schemas.openxmlformats.org/drawingml/2006/table">
            <a:tbl>
              <a:tblPr firstRow="1" firstCol="1" bandRow="1"/>
              <a:tblGrid>
                <a:gridCol w="1382484">
                  <a:extLst>
                    <a:ext uri="{9D8B030D-6E8A-4147-A177-3AD203B41FA5}">
                      <a16:colId xmlns:a16="http://schemas.microsoft.com/office/drawing/2014/main" val="4054903684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656904796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3804798134"/>
                    </a:ext>
                  </a:extLst>
                </a:gridCol>
                <a:gridCol w="1197428">
                  <a:extLst>
                    <a:ext uri="{9D8B030D-6E8A-4147-A177-3AD203B41FA5}">
                      <a16:colId xmlns:a16="http://schemas.microsoft.com/office/drawing/2014/main" val="2694301104"/>
                    </a:ext>
                  </a:extLst>
                </a:gridCol>
                <a:gridCol w="1121229">
                  <a:extLst>
                    <a:ext uri="{9D8B030D-6E8A-4147-A177-3AD203B41FA5}">
                      <a16:colId xmlns:a16="http://schemas.microsoft.com/office/drawing/2014/main" val="1581671113"/>
                    </a:ext>
                  </a:extLst>
                </a:gridCol>
                <a:gridCol w="1725387">
                  <a:extLst>
                    <a:ext uri="{9D8B030D-6E8A-4147-A177-3AD203B41FA5}">
                      <a16:colId xmlns:a16="http://schemas.microsoft.com/office/drawing/2014/main" val="3277867647"/>
                    </a:ext>
                  </a:extLst>
                </a:gridCol>
              </a:tblGrid>
              <a:tr h="43012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sng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JÚD 3 - GR</a:t>
                      </a:r>
                      <a:endParaRPr lang="hu-HU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sng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VIZS /KG /ÚRK /RL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sng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RÚF /SZIT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sng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KI/BD/STL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sng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CSIA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EFO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105225"/>
                  </a:ext>
                </a:extLst>
              </a:tr>
              <a:tr h="290760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ἐπα</a:t>
                      </a:r>
                      <a:r>
                        <a:rPr lang="hu-HU" sz="1200" b="1" i="0" u="none" strike="noStrike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γωνίζεσθ</a:t>
                      </a: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αι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τῇ ἅπαξ παραδοθείσῃ τοῖς ἁγίοις πίστει.</a:t>
                      </a:r>
                      <a:endParaRPr lang="hu-HU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tuſakodná­toc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az hitért, </a:t>
                      </a:r>
                      <a:r>
                        <a:rPr lang="hu-HU" sz="1200" b="0" i="0" u="none" strike="noStrike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melly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1200" b="0" i="0" u="none" strike="noStrike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egyſʒer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ada­tott az </a:t>
                      </a:r>
                      <a:r>
                        <a:rPr lang="hu-HU" sz="1200" b="0" i="0" u="none" strike="noStrike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ſʒenteknec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hu-HU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küzdjetek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 hitért, amely egyszer s mindenkorra a szentekre bízatott.</a:t>
                      </a:r>
                      <a:endParaRPr lang="hu-HU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harcoljatok</a:t>
                      </a:r>
                      <a:r>
                        <a:rPr lang="hu-HU" sz="12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 hitért, amely egyszer s mindenkorra a szentekre lett bízva.</a:t>
                      </a:r>
                      <a:endParaRPr lang="hu-HU" sz="1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még tovább küzdjetek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 szenteknek egyszer átadott hitért.</a:t>
                      </a:r>
                      <a:endParaRPr lang="hu-HU" sz="1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buNone/>
                      </a:pP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teljes erővel harcoljatok</a:t>
                      </a:r>
                      <a:r>
                        <a:rPr lang="hu-HU" sz="12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azért, hogy amiben </a:t>
                      </a:r>
                      <a:r>
                        <a:rPr lang="hu-HU" sz="1200" b="1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hiszünk, azt meg tudjátok őrizni — azokat a tanításokat, amelyeket Isten egyszer és mindenkorra az övéinek adott!</a:t>
                      </a:r>
                      <a:endParaRPr lang="hu-HU" sz="1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857" marR="72857" marT="101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66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831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618A5B-5710-DCD6-6241-4315E7EA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FB07E4-F080-130C-4054-22A1732DB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dirty="0"/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PÉLDÁK A KOMPARATÍV HASOGATÁSRA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7C3812F-285C-B315-5958-87498BE3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7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CFA656-5112-BC63-A79F-260847F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1.PÉLDA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485902-4D67-BA8A-F276-52EC1E34E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0" algn="ctr">
              <a:buNone/>
            </a:pPr>
            <a:endParaRPr lang="hu-H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 algn="ctr">
              <a:buNone/>
            </a:pPr>
            <a:r>
              <a:rPr lang="hu-HU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Froneite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φρονεῖτε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 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</a:p>
          <a:p>
            <a:pPr marL="342900" lvl="1" indent="0" algn="ctr">
              <a:buNone/>
            </a:pP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indulat / lelkület / érzés/ gondolkodás  </a:t>
            </a:r>
          </a:p>
          <a:p>
            <a:pPr marL="342900" lvl="1" indent="0" algn="ctr">
              <a:buNone/>
            </a:pP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5-11) 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7D642F-2306-3BF8-B872-0F5D1F81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60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BD569F-D16C-47CB-A5C6-F7FF78AA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„Indulat” a Krisztus-himnuszban</a:t>
            </a:r>
            <a:br>
              <a:rPr lang="hu-HU" b="1" dirty="0">
                <a:solidFill>
                  <a:srgbClr val="FF0000"/>
                </a:solidFill>
              </a:rPr>
            </a:br>
            <a:r>
              <a:rPr lang="hu-HU" b="1" dirty="0">
                <a:solidFill>
                  <a:srgbClr val="FF0000"/>
                </a:solidFill>
              </a:rPr>
              <a:t>(</a:t>
            </a:r>
            <a:r>
              <a:rPr lang="hu-HU" b="1" dirty="0" err="1">
                <a:solidFill>
                  <a:srgbClr val="FF0000"/>
                </a:solidFill>
              </a:rPr>
              <a:t>Fil</a:t>
            </a:r>
            <a:r>
              <a:rPr lang="hu-HU" b="1" dirty="0">
                <a:solidFill>
                  <a:srgbClr val="FF0000"/>
                </a:solidFill>
              </a:rPr>
              <a:t> 2, 5-11)</a:t>
            </a:r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1F7589A2-F28E-431F-A11B-B0E80EA695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397" y="1187133"/>
          <a:ext cx="7919497" cy="402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148">
                  <a:extLst>
                    <a:ext uri="{9D8B030D-6E8A-4147-A177-3AD203B41FA5}">
                      <a16:colId xmlns:a16="http://schemas.microsoft.com/office/drawing/2014/main" val="3564810501"/>
                    </a:ext>
                  </a:extLst>
                </a:gridCol>
                <a:gridCol w="3943349">
                  <a:extLst>
                    <a:ext uri="{9D8B030D-6E8A-4147-A177-3AD203B41FA5}">
                      <a16:colId xmlns:a16="http://schemas.microsoft.com/office/drawing/2014/main" val="1668766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RUF</a:t>
                      </a:r>
                    </a:p>
                  </a:txBody>
                  <a:tcPr marL="93588" marR="93588"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SZIT</a:t>
                      </a:r>
                    </a:p>
                  </a:txBody>
                  <a:tcPr marL="93588" marR="93588"/>
                </a:tc>
                <a:extLst>
                  <a:ext uri="{0D108BD9-81ED-4DB2-BD59-A6C34878D82A}">
                    <a16:rowId xmlns:a16="http://schemas.microsoft.com/office/drawing/2014/main" val="36597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</a:t>
                      </a:r>
                      <a:r>
                        <a:rPr lang="hu-H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indulat legyen bennetek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hu-H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amely Krisztus Jézusban 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megvolt: </a:t>
                      </a:r>
                      <a:r>
                        <a:rPr lang="hu-HU" sz="20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aki Isten formájában lévén nem tekintette zsákmánynak, hogy egyenlő Istennel, </a:t>
                      </a:r>
                      <a:r>
                        <a:rPr lang="hu-HU" sz="20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hanem megüresítette önmagát, szolgai formát vett fel, emberekhez hasonlóvá lett, és emberként élt;</a:t>
                      </a:r>
                      <a:r>
                        <a:rPr lang="hu-HU" sz="20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</a:t>
                      </a:r>
                      <a:r>
                        <a:rPr lang="hu-H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megalázta magát, és engedelmes volt mindhalálig, mégpedig a kereszthalálig.</a:t>
                      </a:r>
                      <a:r>
                        <a:rPr lang="hu-H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hu-H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hu-HU" dirty="0"/>
                    </a:p>
                  </a:txBody>
                  <a:tcPr marL="93588" marR="93588"/>
                </a:tc>
                <a:tc>
                  <a:txBody>
                    <a:bodyPr/>
                    <a:lstStyle/>
                    <a:p>
                      <a:r>
                        <a:rPr lang="hu-HU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hu-HU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Ugyanazt a </a:t>
                      </a:r>
                      <a:r>
                        <a:rPr lang="hu-H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lelkületet ápoljátok magatokban, amely Krisztus Jézusban volt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hu-HU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Ő Isten formájában volt, és az Istennel való egyenlőséget nem tartotta olyan dolognak, amelyhez föltétlenül ragaszkodnia kell, </a:t>
                      </a:r>
                      <a:r>
                        <a:rPr lang="hu-HU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hanem kiüresítette magát, szolgai alakot öltött, és hasonló lett az emberekhez. </a:t>
                      </a:r>
                      <a:r>
                        <a:rPr lang="hu-H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Külsejét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tekintve olyan lett, mint egy ember. </a:t>
                      </a:r>
                      <a:r>
                        <a:rPr lang="hu-HU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hu-H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Megalázta magát és engedelmeskedett mindhalálig, mégpedig a kereszthalálig.</a:t>
                      </a:r>
                      <a:endParaRPr lang="hu-HU" sz="1800" dirty="0"/>
                    </a:p>
                  </a:txBody>
                  <a:tcPr marL="93588" marR="93588"/>
                </a:tc>
                <a:extLst>
                  <a:ext uri="{0D108BD9-81ED-4DB2-BD59-A6C34878D82A}">
                    <a16:rowId xmlns:a16="http://schemas.microsoft.com/office/drawing/2014/main" val="2320191276"/>
                  </a:ext>
                </a:extLst>
              </a:tr>
            </a:tbl>
          </a:graphicData>
        </a:graphic>
      </p:graphicFrame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B515A6-DDEB-4C6D-8FC0-21EC558F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6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F6FA81-F3B1-15E9-055C-13800931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195943"/>
            <a:ext cx="8182230" cy="11775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HERMENEUTIKAI KUTATÓKÖZPONT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ALAPÍTVÁNY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1993; 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HERMENEUTIKAI KUTATÓKÖZPONT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INTÉZET </a:t>
            </a:r>
            <a:r>
              <a:rPr lang="hu-H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2032" y="1350066"/>
            <a:ext cx="4057650" cy="13716"/>
          </a:xfrm>
          <a:custGeom>
            <a:avLst/>
            <a:gdLst>
              <a:gd name="connsiteX0" fmla="*/ 0 w 4057650"/>
              <a:gd name="connsiteY0" fmla="*/ 0 h 13716"/>
              <a:gd name="connsiteX1" fmla="*/ 757428 w 4057650"/>
              <a:gd name="connsiteY1" fmla="*/ 0 h 13716"/>
              <a:gd name="connsiteX2" fmla="*/ 1474279 w 4057650"/>
              <a:gd name="connsiteY2" fmla="*/ 0 h 13716"/>
              <a:gd name="connsiteX3" fmla="*/ 2191131 w 4057650"/>
              <a:gd name="connsiteY3" fmla="*/ 0 h 13716"/>
              <a:gd name="connsiteX4" fmla="*/ 2745676 w 4057650"/>
              <a:gd name="connsiteY4" fmla="*/ 0 h 13716"/>
              <a:gd name="connsiteX5" fmla="*/ 3340798 w 4057650"/>
              <a:gd name="connsiteY5" fmla="*/ 0 h 13716"/>
              <a:gd name="connsiteX6" fmla="*/ 4057650 w 4057650"/>
              <a:gd name="connsiteY6" fmla="*/ 0 h 13716"/>
              <a:gd name="connsiteX7" fmla="*/ 4057650 w 4057650"/>
              <a:gd name="connsiteY7" fmla="*/ 13716 h 13716"/>
              <a:gd name="connsiteX8" fmla="*/ 3381375 w 4057650"/>
              <a:gd name="connsiteY8" fmla="*/ 13716 h 13716"/>
              <a:gd name="connsiteX9" fmla="*/ 2826830 w 4057650"/>
              <a:gd name="connsiteY9" fmla="*/ 13716 h 13716"/>
              <a:gd name="connsiteX10" fmla="*/ 2272284 w 4057650"/>
              <a:gd name="connsiteY10" fmla="*/ 13716 h 13716"/>
              <a:gd name="connsiteX11" fmla="*/ 1555432 w 4057650"/>
              <a:gd name="connsiteY11" fmla="*/ 13716 h 13716"/>
              <a:gd name="connsiteX12" fmla="*/ 960310 w 4057650"/>
              <a:gd name="connsiteY12" fmla="*/ 13716 h 13716"/>
              <a:gd name="connsiteX13" fmla="*/ 0 w 4057650"/>
              <a:gd name="connsiteY13" fmla="*/ 13716 h 13716"/>
              <a:gd name="connsiteX14" fmla="*/ 0 w 4057650"/>
              <a:gd name="connsiteY14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3716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378" y="4708"/>
                  <a:pt x="4057987" y="7132"/>
                  <a:pt x="4057650" y="13716"/>
                </a:cubicBezTo>
                <a:cubicBezTo>
                  <a:pt x="3743404" y="35553"/>
                  <a:pt x="3625516" y="-19495"/>
                  <a:pt x="3381375" y="13716"/>
                </a:cubicBezTo>
                <a:cubicBezTo>
                  <a:pt x="3137235" y="46927"/>
                  <a:pt x="2946571" y="-4571"/>
                  <a:pt x="2826830" y="13716"/>
                </a:cubicBezTo>
                <a:cubicBezTo>
                  <a:pt x="2707090" y="32003"/>
                  <a:pt x="2402756" y="-3140"/>
                  <a:pt x="2272284" y="13716"/>
                </a:cubicBezTo>
                <a:cubicBezTo>
                  <a:pt x="2141812" y="30572"/>
                  <a:pt x="1895935" y="13627"/>
                  <a:pt x="1555432" y="13716"/>
                </a:cubicBezTo>
                <a:cubicBezTo>
                  <a:pt x="1214929" y="13805"/>
                  <a:pt x="1103072" y="9931"/>
                  <a:pt x="960310" y="13716"/>
                </a:cubicBezTo>
                <a:cubicBezTo>
                  <a:pt x="817548" y="17501"/>
                  <a:pt x="402272" y="-33931"/>
                  <a:pt x="0" y="13716"/>
                </a:cubicBezTo>
                <a:cubicBezTo>
                  <a:pt x="-460" y="10837"/>
                  <a:pt x="38" y="6680"/>
                  <a:pt x="0" y="0"/>
                </a:cubicBezTo>
                <a:close/>
              </a:path>
              <a:path w="4057650" h="13716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980" y="3019"/>
                  <a:pt x="4057134" y="10425"/>
                  <a:pt x="4057650" y="13716"/>
                </a:cubicBezTo>
                <a:cubicBezTo>
                  <a:pt x="3865148" y="-7885"/>
                  <a:pt x="3702543" y="44896"/>
                  <a:pt x="3381375" y="13716"/>
                </a:cubicBezTo>
                <a:cubicBezTo>
                  <a:pt x="3060208" y="-17464"/>
                  <a:pt x="2956571" y="-13250"/>
                  <a:pt x="2826830" y="13716"/>
                </a:cubicBezTo>
                <a:cubicBezTo>
                  <a:pt x="2697089" y="40682"/>
                  <a:pt x="2411031" y="38582"/>
                  <a:pt x="2150555" y="13716"/>
                </a:cubicBezTo>
                <a:cubicBezTo>
                  <a:pt x="1890080" y="-11150"/>
                  <a:pt x="1741827" y="-5187"/>
                  <a:pt x="1474280" y="13716"/>
                </a:cubicBezTo>
                <a:cubicBezTo>
                  <a:pt x="1206734" y="32619"/>
                  <a:pt x="998203" y="28763"/>
                  <a:pt x="838581" y="13716"/>
                </a:cubicBezTo>
                <a:cubicBezTo>
                  <a:pt x="678959" y="-1331"/>
                  <a:pt x="187101" y="-17784"/>
                  <a:pt x="0" y="13716"/>
                </a:cubicBezTo>
                <a:cubicBezTo>
                  <a:pt x="-114" y="7033"/>
                  <a:pt x="103" y="342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, levél látható&#10;&#10;Automatikusan generált leírás">
            <a:extLst>
              <a:ext uri="{FF2B5EF4-FFF2-40B4-BE49-F238E27FC236}">
                <a16:creationId xmlns:a16="http://schemas.microsoft.com/office/drawing/2014/main" id="{7B37D5FD-F934-9FC3-2164-503F6E1F8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361" y="2067232"/>
            <a:ext cx="2619029" cy="2700030"/>
          </a:xfrm>
          <a:prstGeom prst="rect">
            <a:avLst/>
          </a:prstGeom>
        </p:spPr>
      </p:pic>
      <p:pic>
        <p:nvPicPr>
          <p:cNvPr id="5" name="Picture 2" descr="https://hermeneutika-btk.eu/wp-content/uploads/2020/09/Dia2.gif">
            <a:extLst>
              <a:ext uri="{FF2B5EF4-FFF2-40B4-BE49-F238E27FC236}">
                <a16:creationId xmlns:a16="http://schemas.microsoft.com/office/drawing/2014/main" id="{EEB0B14C-1EB2-83C6-B448-2BE0D4A7CF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0956" y="2093805"/>
            <a:ext cx="2818638" cy="21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artalom helye 5" descr="A képen szöveg, kézírás, fehér tábla, tinta látható&#10;&#10;Automatikusan generált leírás">
            <a:extLst>
              <a:ext uri="{FF2B5EF4-FFF2-40B4-BE49-F238E27FC236}">
                <a16:creationId xmlns:a16="http://schemas.microsoft.com/office/drawing/2014/main" id="{019BF99B-FB5B-6BA5-F6F6-2F8EF45A3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97" y="2067232"/>
            <a:ext cx="2818638" cy="1782788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6CA91AB-B89E-CDA2-7787-219D0A94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53241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28ED70-3958-67C7-AB0A-DE16DBFC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FRONEITE: EGY GÖRÖG IGEI ALAK </a:t>
            </a:r>
            <a:br>
              <a:rPr lang="hu-H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 KÜLÖNFÉLE FŐNÉVVEL </a:t>
            </a:r>
            <a:br>
              <a:rPr lang="hu-H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TÖRTÉNŐ MAGYAR FORDÍTÁSA </a:t>
            </a:r>
            <a:endParaRPr lang="hu-H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D8B33B-3771-D188-59B5-F6CC0C98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1800" b="1" i="0" u="sng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Calibri" panose="020F0502020204030204" pitchFamily="34" charset="0"/>
              </a:rPr>
              <a:t>KNB</a:t>
            </a:r>
            <a:endParaRPr lang="hu-HU" sz="1800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pPr marL="0" indent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KNB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Ugyanazt az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érzést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ápoljátok magatokban,  </a:t>
            </a:r>
            <a:endParaRPr lang="hu-HU" sz="9600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SZIT: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Ugyanazt a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lelkületet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ápoljátok magatokban,.</a:t>
            </a:r>
            <a:endParaRPr lang="hu-HU" sz="9600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STL: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Az az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érzület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legyen bennetek </a:t>
            </a:r>
            <a:b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BD: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Ugyanaz az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érzés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legyen bennetek, </a:t>
            </a:r>
            <a:r>
              <a:rPr lang="hu-HU" sz="9600" b="1" i="0" strike="noStrike" kern="12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sz="9600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KG/ RÚF: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indula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legyen bennetek, </a:t>
            </a:r>
            <a:endParaRPr lang="hu-HU" sz="9600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CSIA</a:t>
            </a:r>
            <a:r>
              <a:rPr lang="hu-HU" sz="9600" b="0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sz="9600" b="0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a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gondolkozásmód és törekvés 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uralkodjon hát bennetek is, </a:t>
            </a:r>
          </a:p>
          <a:p>
            <a:pPr marL="0" indent="0" algn="just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u-HU" sz="9600" b="1" i="0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EFO:</a:t>
            </a:r>
            <a:r>
              <a:rPr lang="hu-HU" sz="9600" b="1" i="0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9600" b="1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Ugyanazon a dolgon járjon az eszetek</a:t>
            </a:r>
            <a:r>
              <a:rPr lang="hu-HU" sz="9600" b="0" i="0" u="sng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hu-HU" sz="9600" b="0" i="0" u="sng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hu-HU" sz="9600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u-HU" sz="9600" b="0" i="0" strike="noStrike" kern="1200" dirty="0">
                <a:solidFill>
                  <a:srgbClr val="000000"/>
                </a:solidFill>
                <a:effectLst/>
                <a:highlight>
                  <a:srgbClr val="E9EB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sz="9600" b="0" i="0" strike="noStrike" dirty="0">
              <a:effectLst/>
              <a:highlight>
                <a:srgbClr val="E9EBF5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6FB7D1-949F-657D-5D1B-BD35F048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28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CFD1E-318A-1FB1-42FC-B9CCC9FC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KONKLÚZIÓ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4315D4-DFC0-5ACC-D8CE-03378956E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69818"/>
            <a:ext cx="7886700" cy="3662905"/>
          </a:xfrm>
        </p:spPr>
        <p:txBody>
          <a:bodyPr>
            <a:normAutofit fontScale="32500" lnSpcReduction="20000"/>
          </a:bodyPr>
          <a:lstStyle/>
          <a:p>
            <a:endParaRPr lang="hu-HU" dirty="0"/>
          </a:p>
          <a:p>
            <a:pPr marL="0" indent="0">
              <a:lnSpc>
                <a:spcPct val="220000"/>
              </a:lnSpc>
              <a:buNone/>
            </a:pPr>
            <a:r>
              <a:rPr lang="hu-H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φρονεῖτε</a:t>
            </a:r>
            <a:r>
              <a:rPr lang="hu-H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froneite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sz="4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igét mindegyik magyar fordítás főnévvel adja 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vissza</a:t>
            </a:r>
            <a:r>
              <a:rPr lang="hu-H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220000"/>
              </a:lnSpc>
              <a:buNone/>
            </a:pPr>
            <a:r>
              <a:rPr lang="hu-H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hu-HU" sz="4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nyolc magyar 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fordítás </a:t>
            </a:r>
            <a:r>
              <a:rPr lang="hu-HU" sz="4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 különböző főnévvel </a:t>
            </a:r>
            <a:r>
              <a:rPr lang="hu-H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adja vissza a fenti igét: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érzés, lelkület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érzület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indulat,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gondolkodásmód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észjárás 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(törekvés). KNB és BD fordít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érzést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RÚF és KG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indulatot.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(Vö. J Edwards: </a:t>
            </a:r>
            <a:r>
              <a:rPr lang="hu-H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hu-H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Affections</a:t>
            </a:r>
            <a:r>
              <a:rPr lang="hu-H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Vallási indulatok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Bp. Gondolat, 2007)</a:t>
            </a:r>
            <a:endParaRPr lang="hu-HU" sz="4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A bibliai ige: </a:t>
            </a:r>
            <a:r>
              <a:rPr lang="hu-HU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fronein</a:t>
            </a:r>
            <a:r>
              <a:rPr lang="hu-HU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főnévi formája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beállítottságot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4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irányultságot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40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dispozíciót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jelent: „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az Isten szerint gondolkozol, hanem az emberek szerint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οὐ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φρονεῖς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τὰ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τοῦ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θεοῦ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ἀλλὰ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τὰ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τῶν</a:t>
            </a:r>
            <a:r>
              <a:rPr lang="hu-H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4000" b="1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ἀνθρώ</a:t>
            </a:r>
            <a:r>
              <a:rPr lang="hu-HU" sz="4000" b="1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πων</a:t>
            </a:r>
            <a:r>
              <a:rPr lang="hu-H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(Mt 16,23 és Mk 8,33) A görög szó tehát azt jelenti: ’valamire gondolni, valamire figyelni, egzisztenciálisan felfogni, magévá tenni, sőt valamerre törekedni’. 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88FE7F-7915-F054-B195-47EE39FA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07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DD152B-CBA3-B51D-BB71-CAAE9BE4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2.PÉLDA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6718DD-FD5E-176A-F834-95A0ADB75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 / LELKI / SZELLEMI (?)EMBER </a:t>
            </a:r>
            <a:b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1KOR 1,14-15</a:t>
            </a:r>
          </a:p>
          <a:p>
            <a:pPr marL="0" indent="0">
              <a:buNone/>
            </a:pPr>
            <a:r>
              <a:rPr lang="el-GR" sz="3200" b="1" i="0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ψυχικὸς</a:t>
            </a:r>
            <a:r>
              <a:rPr lang="hu-HU" sz="3200" b="1" i="0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l-GR" sz="3200" b="1" i="0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πνευματικὸς </a:t>
            </a:r>
            <a:r>
              <a:rPr lang="el-GR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psychikos</a:t>
            </a: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pneumatikos</a:t>
            </a:r>
          </a:p>
          <a:p>
            <a:pPr marL="0" indent="0">
              <a:buNone/>
            </a:pP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lelki vagy szellemi? (2Kor 2, 11-26)</a:t>
            </a:r>
            <a:endParaRPr lang="hu-H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B5873E8-1CAB-0D23-92D4-60CF5737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15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73CB53-F926-AF74-5CD8-6ACCDD4E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 / LELKI / SZELLEMI (?)EMBER </a:t>
            </a:r>
            <a:b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1KOR 1,14-15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7EC213-0184-A117-5CBA-1ACAA0D6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B905CE7-8960-94AC-BDB3-04B88D5878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66" y="1189495"/>
            <a:ext cx="6041985" cy="408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4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AC077D-AA48-5E7E-6CCD-8E8ED481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1Kor 2, 11-14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6543AA-E46E-B584-B4FB-622A1D68E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400" b="0" i="0" baseline="30000" dirty="0">
                <a:solidFill>
                  <a:srgbClr val="777777"/>
                </a:solidFill>
                <a:effectLst/>
                <a:latin typeface="Noto Serif"/>
              </a:rPr>
              <a:t>11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Noto Serif"/>
              </a:rPr>
              <a:t>Mert ki ismerheti meg az emberek közül azt, 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Noto Serif"/>
              </a:rPr>
              <a:t>ami az emberben van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Noto Serif"/>
              </a:rPr>
              <a:t>?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πνεῦμα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τοῦ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ἀνθρώπου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hu-HU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Ugyanígy azt sem ismerheti senki, ami Istenben van, csak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Isten Lelke 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πνεῦμα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τοῦ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θεοῦ </a:t>
            </a:r>
            <a:endParaRPr lang="hu-HU" sz="1400" b="1" i="0" u="none" strike="noStrike" dirty="0">
              <a:solidFill>
                <a:srgbClr val="FF0000"/>
              </a:solidFill>
              <a:effectLst/>
              <a:latin typeface="gentiumW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hu-HU" sz="1400" b="0" i="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 pedig nem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világ lelkét kaptuk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πνεῦμα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τοῦ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κόσμου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hu-HU" sz="14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hanem az </a:t>
            </a:r>
            <a:r>
              <a:rPr lang="hu-HU" sz="14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Istenből való Lelket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πνεῦμα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τὸ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ἐκ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τοῦ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θεοῦ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hogy megismerjük mindazt, amit Isten ajándékozott nekünk. 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sz="1400" b="0" i="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Ezeket hirdetjük is, de nem emberi bölcsességből tanult szavakkal, hanem a </a:t>
            </a:r>
            <a:r>
              <a:rPr lang="hu-HU" sz="14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Lélektől jött tanítással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lelki dolgokat 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lelki embereknek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ἐν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διδακτοῖς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πνεύματος,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πνευματικοῖς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πνευματικὰ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˹συνκρίνοντες 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magyarázva. 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sz="1400" b="1" i="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nem lelki ember 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ψυχικὸς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δὲ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ἄνθρωπος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pedig nem fogadja el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Isten Lelkének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πνεύματος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τοῦ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θεοῦ </a:t>
            </a:r>
            <a:r>
              <a:rPr lang="hu-HU" sz="14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dolgait,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mert ezeket bolondságnak tekinti, sőt megismerni sem képes: 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mert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csak lelki módon lehet azokat megítélni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πνευματικῶς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ἀνακρίνεται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sz="1400" b="1" i="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4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lelki ember 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πνευματικὸς</a:t>
            </a:r>
            <a:r>
              <a:rPr lang="el-GR" sz="1400" b="1" i="0" dirty="0">
                <a:solidFill>
                  <a:srgbClr val="FF0000"/>
                </a:solidFill>
                <a:effectLst/>
                <a:latin typeface="Helvetica Neue"/>
              </a:rPr>
              <a:t>  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azonban mindent megítél, de őt senki sem ítéli meg. </a:t>
            </a:r>
            <a:r>
              <a:rPr lang="hu-HU" sz="1400" b="0" i="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Mert ki értette meg az 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Úr szándékát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νοῦν</a:t>
            </a:r>
            <a:r>
              <a:rPr lang="hu-H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hogy őt kioktathatná? Bennünk pedig </a:t>
            </a:r>
            <a:r>
              <a:rPr lang="hu-HU" sz="1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Krisztus értelme </a:t>
            </a:r>
            <a:r>
              <a:rPr lang="el-GR" sz="1400" b="1" i="0" u="none" strike="noStrike" dirty="0">
                <a:solidFill>
                  <a:srgbClr val="FF0000"/>
                </a:solidFill>
                <a:effectLst/>
                <a:latin typeface="gentium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νοῦν</a:t>
            </a:r>
            <a:endParaRPr lang="hu-HU" sz="14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7360483-32B7-315E-583F-ED465788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73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132FCB-42E2-97CE-D786-1C7C7076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KONKLÚZIÓ: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2FACB6-A6EC-7491-EACB-437F4281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„helye van a vitának, de nem úgy, hogy az évszázados magyar bibliafordítás bevett kifejezéseit …lecseréljük”</a:t>
            </a:r>
          </a:p>
          <a:p>
            <a:pPr marL="0" indent="0">
              <a:buNone/>
            </a:pPr>
            <a:r>
              <a:rPr lang="hu-HU" b="1" dirty="0"/>
              <a:t>PSYCHE</a:t>
            </a:r>
            <a:r>
              <a:rPr lang="hu-HU" dirty="0"/>
              <a:t>: </a:t>
            </a:r>
            <a:r>
              <a:rPr lang="hu-HU" u="sng" dirty="0"/>
              <a:t>csak a hellenizmusban a fizikai test </a:t>
            </a:r>
            <a:r>
              <a:rPr lang="hu-HU" u="sng" dirty="0" err="1"/>
              <a:t>ellentéte</a:t>
            </a:r>
            <a:r>
              <a:rPr lang="hu-HU" u="sng" dirty="0"/>
              <a:t>, Pálnál a fizikai élet, a test megelevenítője</a:t>
            </a:r>
          </a:p>
          <a:p>
            <a:pPr marL="0" indent="0">
              <a:buNone/>
            </a:pPr>
            <a:r>
              <a:rPr lang="hu-HU" b="1" dirty="0"/>
              <a:t>PNEUMA</a:t>
            </a:r>
            <a:r>
              <a:rPr lang="hu-HU" dirty="0"/>
              <a:t>: </a:t>
            </a:r>
            <a:r>
              <a:rPr lang="hu-HU" b="1" u="sng" dirty="0"/>
              <a:t>tudatos, istenismerettel rendelkező én, az Istentől kapott „kapcsolópont” a Lélek befogadásához, a megváltott, hálás hittel élő ember, aki képes felülemelkedni a </a:t>
            </a:r>
            <a:r>
              <a:rPr lang="hu-HU" b="1" u="sng" dirty="0" err="1"/>
              <a:t>psyche</a:t>
            </a:r>
            <a:r>
              <a:rPr lang="hu-HU" b="1" u="sng" dirty="0"/>
              <a:t> </a:t>
            </a:r>
            <a:r>
              <a:rPr lang="hu-HU" b="1" u="sng" dirty="0" err="1"/>
              <a:t>korlátain</a:t>
            </a:r>
            <a:r>
              <a:rPr lang="hu-HU" dirty="0"/>
              <a:t>. (</a:t>
            </a:r>
            <a:r>
              <a:rPr lang="hu-HU" dirty="0" err="1"/>
              <a:t>Pecsuk</a:t>
            </a:r>
            <a:r>
              <a:rPr lang="hu-HU" dirty="0"/>
              <a:t> 2020: 69)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5438F1-2233-A87F-A090-C112DC2C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182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463596-B68B-8420-A35F-C298660E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PÉLDA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2D3917-7026-2836-C598-82D91AC8A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βρα</a:t>
            </a:r>
            <a:r>
              <a:rPr lang="hu-HU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χύς</a:t>
            </a: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hu-HU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brakh</a:t>
            </a: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ys</a:t>
            </a: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hu-HU" sz="3600" b="1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KEVÉSSEL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vagy </a:t>
            </a:r>
            <a:r>
              <a:rPr lang="hu-HU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RÖVID IDŐRE</a:t>
            </a:r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Zsolt 8,6  </a:t>
            </a:r>
            <a:r>
              <a:rPr lang="hu-HU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2,7-ben)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ADD3C8-C32E-06F9-C21B-12C6A8FF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60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9452E4-94B4-0738-DDE3-4E23D2F0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ZSOLT 8, 5-7 ÉS ZSID 2,7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6EC6AE-A47D-D02C-A710-1CDC7DD4B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b="1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Micsoda az ember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mondom - hogy megemlékezel róla? és az embernek fia, hogy gondod van reá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hu-HU" sz="24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hu-H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Hiszen kevéssel tetted őt kisebbé az Istennél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és dicsőséggel és tisztességgel megkoronáztad őt! </a:t>
            </a:r>
            <a:r>
              <a:rPr lang="hu-HU" sz="2400" baseline="30000" dirty="0">
                <a:solidFill>
                  <a:srgbClr val="77777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Úrrá tetted őt kezeid munkáin, mindent lábai alá vetettél. (Zsolt, 8,5-7)</a:t>
            </a:r>
          </a:p>
          <a:p>
            <a:pPr marL="0" indent="0">
              <a:buNone/>
            </a:pPr>
            <a:endParaRPr lang="hu-HU" sz="24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Micsoda az ember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hogy megemlékezel ő róla, avagy az embernek fia, hogy gondod van reá? </a:t>
            </a:r>
            <a:r>
              <a:rPr lang="hu-HU" sz="2400" baseline="30000" dirty="0">
                <a:effectLst/>
              </a:rPr>
              <a:t> </a:t>
            </a:r>
            <a:r>
              <a:rPr lang="hu-HU" sz="24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hu-H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Kisebbé tetted őt rövid időre az</a:t>
            </a:r>
            <a:r>
              <a:rPr lang="hu-H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angyaloknál, dicsőséggel és tisztességgel megkoronáztad őt és úrrá tetted kezeid munkáin (</a:t>
            </a:r>
            <a:r>
              <a:rPr lang="hu-H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Zsid</a:t>
            </a:r>
            <a:r>
              <a:rPr lang="hu-H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2,7)</a:t>
            </a:r>
            <a:endParaRPr lang="hu-HU" sz="2400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FAE576-2A09-C5D5-1C96-82127114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49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56F1B9-7CEB-A31E-7C15-94AE911A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753680-8807-25B9-D3AC-69F7AE45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99160" indent="0" algn="ctr">
              <a:buNone/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ANTROPOLÓGIÁBÓL KRISZTOLÓGIA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b="1" u="sng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Kis távolság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hu-HU" sz="2400" b="1" u="sng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Zsolt 8,6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b="1" u="sng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Kis távolság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vagy  / </a:t>
            </a:r>
            <a:r>
              <a:rPr lang="hu-HU" sz="2400" b="1" u="sng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Rövid idő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hu-HU" sz="2400" b="1" u="sng" dirty="0" err="1">
                <a:solidFill>
                  <a:srgbClr val="333333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2400" b="1" u="sng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2,7</a:t>
            </a:r>
            <a:r>
              <a:rPr lang="hu-HU" sz="2400" b="1" u="sng" dirty="0">
                <a:effectLst/>
                <a:highlight>
                  <a:srgbClr val="FF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,9</a:t>
            </a:r>
            <a:r>
              <a:rPr lang="hu-HU" sz="2400" b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Balázs K. (1998: 92)1024. 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kis része valaminek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rövid idő táv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TÉR - kis távolság: ontológiai, 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térbeli, 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antropológiai jelentés)</a:t>
            </a:r>
          </a:p>
          <a:p>
            <a:pPr algn="ctr"/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IDŐ -  rövid idő: kronológiai, </a:t>
            </a:r>
            <a:r>
              <a:rPr lang="hu-HU" sz="2400" b="1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üdvörténeti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b="1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krisztológiai</a:t>
            </a:r>
            <a:r>
              <a:rPr lang="hu-HU" sz="2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jelentés</a:t>
            </a:r>
            <a:r>
              <a:rPr lang="hu-H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94F648-E2FB-6F6B-9142-8D423323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053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D948B0-99C5-8431-5D37-0739127F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3" y="27384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KONKLÚZIÓ:</a:t>
            </a:r>
            <a:endParaRPr lang="hu-HU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A1CEF8-32C5-2511-79D7-63720C9B0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hu-H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appropriáció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LXX </a:t>
            </a:r>
            <a:r>
              <a:rPr lang="hu-H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ἄνθρω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πος-t („ember”), de Zsid 2, 7 ás 9 ἄνθρωπος -a (ember) már egyértelműen Jézusra (mint emberre) vonatkoztatja, vagyis a LXX szövegét így appropriálja. 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hu-H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ambiguitás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LXX </a:t>
            </a:r>
            <a:r>
              <a:rPr lang="hu-HU" sz="24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βρα</a:t>
            </a:r>
            <a:r>
              <a:rPr lang="hu-HU" sz="240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χύ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kétértelmű, egyszerre fejez ki „kis távolságot”; és „rövid időt” (Balázs1998: 92). Amíg az eredeti héber „</a:t>
            </a:r>
            <a:r>
              <a:rPr lang="hu-H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möat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kizárólag kvalitatív jelentést hordoz (kevés, kicsinek lenni), addig a LXX </a:t>
            </a:r>
            <a:r>
              <a:rPr lang="hu-HU" sz="24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βρα</a:t>
            </a:r>
            <a:r>
              <a:rPr lang="hu-HU" sz="240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χύ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egyszerre kvalitatív és kvantitatív jelentést is hordoz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Katolikus </a:t>
            </a:r>
            <a:r>
              <a:rPr lang="hu-H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ford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-ok (kivéve a </a:t>
            </a:r>
            <a:r>
              <a:rPr lang="hu-H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Jerusalem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Bible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ontológiai identitás (valamivel kisebb); </a:t>
            </a:r>
            <a:r>
              <a:rPr lang="hu-H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prot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ford</a:t>
            </a:r>
            <a:r>
              <a:rPr lang="hu-H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-ok: inkarnációs identitás</a:t>
            </a:r>
            <a:endParaRPr lang="hu-HU" sz="2400" u="sng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4B2487-6045-E45A-23CB-DA1948C7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4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BD8211-3414-7C48-A699-BEE85FF2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HERMENEUTIKAI KUTATÓKÖZPONT –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KÁLVIN TÉR 9</a:t>
            </a:r>
            <a:r>
              <a:rPr lang="hu-HU" sz="1600" dirty="0"/>
              <a:t>.</a:t>
            </a:r>
            <a:r>
              <a:rPr lang="hu-HU" sz="1600" i="0" strike="noStrike" dirty="0"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1200" b="0" i="0" strike="noStrike" dirty="0">
                <a:solidFill>
                  <a:srgbClr val="0563C1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https://hermeneutika-btk.eu/wp-content/uploads/2025/02/herm_fuz_2025_01_29.pdf</a:t>
            </a:r>
            <a:endParaRPr lang="hu-HU" sz="1800" u="sng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AEB953D-EDC7-3B91-B6EA-6D1B4074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C61C262-5E6E-25AF-5B45-B9FFEB639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982" b="-2"/>
          <a:stretch/>
        </p:blipFill>
        <p:spPr>
          <a:xfrm>
            <a:off x="1077686" y="1386482"/>
            <a:ext cx="6675951" cy="34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67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94153-A084-9288-0F3D-13CC6104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665063-F335-645D-EF9B-A45BD12F7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ÍGY KÉSZÜL</a:t>
            </a:r>
          </a:p>
          <a:p>
            <a:pPr marL="0" indent="0" algn="ctr">
              <a:buNone/>
            </a:pPr>
            <a:r>
              <a:rPr lang="hu-H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REGGELI „KATTINTÓ”</a:t>
            </a:r>
          </a:p>
          <a:p>
            <a:pPr marL="0" indent="0" algn="ctr">
              <a:buNone/>
            </a:pPr>
            <a:endParaRPr lang="hu-H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08CF6AA-F342-0C3A-5D7F-DA618BF4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36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552696-9FD4-24EC-BC60-B995F939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86049F1-9B55-EF18-2E5D-235AFAD4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41B8CC-A3BE-4A34-973F-0303A94E7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84" y="1141980"/>
            <a:ext cx="2248997" cy="35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273B72-D451-85AF-18BE-ED422DC0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18" y="1141980"/>
            <a:ext cx="2709967" cy="35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978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216262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B0FD66F-6E44-1E3E-F1FB-BACABB08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2535"/>
            <a:ext cx="2475738" cy="123444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en-US" sz="2100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8623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251C7DE-0F2B-BE8D-4032-DE5CA98EC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0" r="-5" b="-5"/>
          <a:stretch>
            <a:fillRect/>
          </a:stretch>
        </p:blipFill>
        <p:spPr bwMode="auto">
          <a:xfrm>
            <a:off x="3268048" y="1651045"/>
            <a:ext cx="2736497" cy="27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5C84EF-DBC5-B713-CBE0-D1E05959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r="23151" b="4"/>
          <a:stretch>
            <a:fillRect/>
          </a:stretch>
        </p:blipFill>
        <p:spPr bwMode="auto">
          <a:xfrm>
            <a:off x="6004545" y="1664096"/>
            <a:ext cx="2723643" cy="27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F9184ED-86F6-682B-4712-2B7EB9AB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121408" cy="27384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FD7096EC-A894-4F47-929A-65581C0900F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3000E89-0606-0ECA-E597-AFAB9D5F79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29" y="465329"/>
            <a:ext cx="5442768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13FA61-A754-54CF-28EC-62B30F00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3" y="451115"/>
            <a:ext cx="3319279" cy="40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643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5824B-42D6-8D3D-D8E2-26079B6A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„KATTINTÓ” OLVASMÁNYAI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001CD4-C953-2832-D4C4-EDACF55E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23" y="1151505"/>
            <a:ext cx="7886700" cy="3263504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8D6D750-6C8F-81B5-C9C2-013731A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BBD35D8-CD7E-EEC7-2792-01225258B530}"/>
              </a:ext>
            </a:extLst>
          </p:cNvPr>
          <p:cNvSpPr txBox="1"/>
          <p:nvPr/>
        </p:nvSpPr>
        <p:spPr>
          <a:xfrm>
            <a:off x="650423" y="1491343"/>
            <a:ext cx="75465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Reggelenként két, ill. három egyházi kalauz </a:t>
            </a:r>
            <a:r>
              <a:rPr lang="hu-H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bapi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igéinek  tanulmányozása az </a:t>
            </a:r>
            <a:r>
              <a:rPr lang="hu-HU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ebo.kre.hu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segítségével. 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evangélikus </a:t>
            </a:r>
            <a:r>
              <a:rPr lang="hu-HU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Útmutató (</a:t>
            </a:r>
            <a:r>
              <a:rPr lang="hu-HU" sz="2400" b="1" i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Losung</a:t>
            </a:r>
            <a:r>
              <a:rPr lang="hu-H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u-H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napi igeverset és 2 olvasmányt tartalmaz, a </a:t>
            </a:r>
            <a:r>
              <a:rPr lang="hu-HU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Bibliaolvasó kalauz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1-1 ÓSZ és ÚSZ könyv olvasását irányítja, a </a:t>
            </a:r>
            <a:r>
              <a:rPr lang="hu-HU" sz="24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Katolikus Igenaptár (OSB) 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általában 3 igeszakaszt tartalmaz. </a:t>
            </a:r>
          </a:p>
          <a:p>
            <a:pPr marL="0" indent="0" algn="just"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napi 9 (4+2+3) igevers olvasását, illetve a kiválasztott rövid ÚSZ szakasz  nyelvi (görög) tanulmányozását jelenti.</a:t>
            </a:r>
            <a:endParaRPr lang="hu-HU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389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0" y="475214"/>
            <a:ext cx="3390684" cy="4121944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D272FE9-53BC-395E-6BF8-8D79D144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9" y="340287"/>
            <a:ext cx="4392121" cy="1223337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HÁROM FELEKEZET NAPI OLVASMÁNYAI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3" y="886152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2" y="1639062"/>
            <a:ext cx="2762390" cy="685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Content Placeholder 1029">
            <a:extLst>
              <a:ext uri="{FF2B5EF4-FFF2-40B4-BE49-F238E27FC236}">
                <a16:creationId xmlns:a16="http://schemas.microsoft.com/office/drawing/2014/main" id="{ACC2F89B-FE9D-42B2-9ED1-7AF6959B3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367" y="1748051"/>
            <a:ext cx="2791206" cy="2626614"/>
          </a:xfrm>
        </p:spPr>
        <p:txBody>
          <a:bodyPr>
            <a:normAutofit/>
          </a:bodyPr>
          <a:lstStyle/>
          <a:p>
            <a:endParaRPr lang="en-US" sz="1300"/>
          </a:p>
        </p:txBody>
      </p:sp>
      <p:pic>
        <p:nvPicPr>
          <p:cNvPr id="6" name="Picture 6" descr="Útmutató 2021 - Luther Kiadó">
            <a:extLst>
              <a:ext uri="{FF2B5EF4-FFF2-40B4-BE49-F238E27FC236}">
                <a16:creationId xmlns:a16="http://schemas.microsoft.com/office/drawing/2014/main" id="{F431567A-8BF2-351E-4710-C2E9883B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035941"/>
            <a:ext cx="1435571" cy="20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Te templomod szentje is ott lehet az Adoremus márciusi címoldalán |  Magyar Kurír - katolikus hírportál">
            <a:extLst>
              <a:ext uri="{FF2B5EF4-FFF2-40B4-BE49-F238E27FC236}">
                <a16:creationId xmlns:a16="http://schemas.microsoft.com/office/drawing/2014/main" id="{5C95C120-EEF8-ACBB-720B-6443D387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3183" y="2253862"/>
            <a:ext cx="1436579" cy="20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bliaolvasó kalauz a 2021. évre: CLC Keresztyén Könyvesbolt">
            <a:extLst>
              <a:ext uri="{FF2B5EF4-FFF2-40B4-BE49-F238E27FC236}">
                <a16:creationId xmlns:a16="http://schemas.microsoft.com/office/drawing/2014/main" id="{554DE30E-A931-6FB6-EA49-7711755E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7571" y="1729399"/>
            <a:ext cx="1387683" cy="20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7EC6C8-EE99-26CA-535B-EBDA3D06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879" y="1673895"/>
            <a:ext cx="4392121" cy="24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3FA4F26-A01F-CA5C-892D-BFD583AA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7096EC-A894-4F47-929A-65581C0900F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02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00627E-AE92-13B4-06CE-B2EC2E3F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OLVASMÁNY AZ EVANGÉLIKUS ÚTMUTATÓBAN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FCDAD23-C072-08D1-632B-DC723044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8E615A-4140-8C2E-53AB-810DFB8BBC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03" y="1370013"/>
            <a:ext cx="6288794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41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3AAC81-514B-20FE-F95C-7FA20FA2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OLVASMÁNY A REFORMÁTUS KALAUZBAN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59BFAA7-6A22-2F67-D085-06057F97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8DC8B1-7D05-AEE8-41CB-8B637CCD7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35" y="1370013"/>
            <a:ext cx="5193730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788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1DFF75-305E-A847-D7C1-988039A3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OLVASMÁNY A REFORMÁTUS KALAUZBAN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FD224C-CEB5-7BCC-93C3-D78BE984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E769AA-193F-2FBA-E15E-8E24B8EC28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78" y="1370013"/>
            <a:ext cx="4924244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59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E3679B-E076-05FA-F120-F53F9D55E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KATOLIKUS IGENAPLÓ (OSB)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C2A70D5-1A42-407B-F253-43E8AA19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B73A1A-D557-CA5C-7C30-3EF03643F0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55" y="1370013"/>
            <a:ext cx="4558689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12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534CC3-0CBF-CF4D-5DED-B06F3C0B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B50D7B-59D2-4273-BF80-E35F99CD0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 algn="ctr">
              <a:buNone/>
            </a:pP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</a:p>
          <a:p>
            <a:pPr marL="0" indent="0" algn="ctr">
              <a:buNone/>
            </a:pP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IGÉK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439668-1EF1-CEE7-2042-C5A1B28C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1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C4A06E-E1D3-4BE7-9FB9-DF4A090E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HERMENEUTIKAI KUTATÓKÖZPONT  FORDÍTÁSSAL KAPCSOLATOS KONFERENCIÁI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D68D91-DA94-4F8B-A417-DA30517AE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sz="2200" b="1" dirty="0"/>
          </a:p>
          <a:p>
            <a:pPr marL="0" indent="0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Bibliafordítások a mai Magyarországon 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(2013)</a:t>
            </a:r>
          </a:p>
          <a:p>
            <a:pPr marL="0" indent="0">
              <a:buNone/>
            </a:pP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http://bibliatarsulat.hu/?p=3314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Bibliaolvasás ma 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</a:p>
          <a:p>
            <a:pPr marL="0" indent="0">
              <a:buNone/>
            </a:pPr>
            <a:r>
              <a:rPr lang="hu-HU" sz="320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https://bibliatarsulat.hu/?p=3947</a:t>
            </a:r>
            <a:endParaRPr lang="hu-H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Egyesült Bibliaolvasó (EBO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projekt (2020)</a:t>
            </a:r>
          </a:p>
          <a:p>
            <a:pPr marL="0" indent="0">
              <a:buNone/>
            </a:pP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bibliafordítás aktuális kérdései  (2024)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852DA54-C8E3-4C1D-9C2C-EFA78CCA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80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15EFB6-8249-E59B-9339-9472931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127809"/>
            <a:ext cx="7634200" cy="9965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3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30A84DA-89C3-F69F-ACA0-8E5B1C3D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 r="-2" b="16397"/>
          <a:stretch>
            <a:fillRect/>
          </a:stretch>
        </p:blipFill>
        <p:spPr bwMode="auto">
          <a:xfrm>
            <a:off x="4572000" y="1629258"/>
            <a:ext cx="4126144" cy="27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9E053A5-8615-341C-16A6-D071C2A75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0" r="-4" b="23451"/>
          <a:stretch>
            <a:fillRect/>
          </a:stretch>
        </p:blipFill>
        <p:spPr bwMode="auto">
          <a:xfrm>
            <a:off x="445856" y="1629257"/>
            <a:ext cx="4126144" cy="27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1A87EA3-FEB3-45FA-B053-A9D49321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D7096EC-A894-4F47-929A-65581C0900F7}" type="slidenum">
              <a:rPr lang="en-US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80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02498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5840C9-4EA1-BFCD-EF53-03889179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CA2252-C200-5D7E-6469-142D8DF3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DF247DD-2843-BDB7-F7C6-CCEF79A9D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97767"/>
            <a:ext cx="7886700" cy="30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33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F9C37F-9580-C846-426D-B9513CE1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D7E630-A44B-55D7-5907-99939488E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</a:p>
          <a:p>
            <a:pPr marL="0" indent="0" algn="ctr">
              <a:buNone/>
            </a:pP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FAEFF6A-E892-FFC9-86CF-46A33862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22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E37835-D3C0-29A9-8722-414023B9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VISUAL COMMENTARY ON SCRIPTURE (VCA)  </a:t>
            </a:r>
            <a:r>
              <a:rPr lang="hu-H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https://thevcs.org</a:t>
            </a:r>
            <a:r>
              <a:rPr lang="hu-H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hu-HU" u="sng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0CF6A3-55D0-93B9-619B-73140AF60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Képmeditáció a VCA alapján..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feliratkozunk a „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Arts Daily”-re,  minden reggel kapjuk emailünkre a magyarázattal ellátott képet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gratis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képre kattintva megjelenik az ahhoz kapcsolóható bibliai szakasz, illetve a kép-szöveghez fűzött kommentár, ami  nemcsak  olvasható, hanem angolul is meghallgatható.</a:t>
            </a:r>
          </a:p>
          <a:p>
            <a:pPr marL="0" indent="0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angolul nem tudók számára a magyarázat gépi fordítását mellékelem.  </a:t>
            </a:r>
            <a:endParaRPr lang="hu-HU" sz="24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14973C-E05B-3CC7-62A4-956603ED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83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1082C-9F6E-DEB6-6605-907E3C50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052409-DDED-4BDC-BC4F-E3D29387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AC78F5-19B1-5214-7659-0A17E30DE1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1" y="1370013"/>
            <a:ext cx="695959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285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0612E8-D0BC-747A-0860-74D66B2A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NAPI EMAIL </a:t>
            </a:r>
            <a:br>
              <a:rPr 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(2026. június 18.)</a:t>
            </a:r>
            <a:endParaRPr lang="hu-HU" sz="24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6A04ED5-CE9D-FEB9-3269-5338A7E6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FEBA101-4BCA-4A53-0FC8-BD0F840146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93" y="1370013"/>
            <a:ext cx="6607214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46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C6994-CA1A-0AA4-D37A-031BDBC1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4" y="-1489868"/>
            <a:ext cx="8245186" cy="1118124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67D7A37-DD41-F4A5-5812-923888AE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AA0C8F1-6A60-69B3-4041-B454CA949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39" y="1659515"/>
            <a:ext cx="4159122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E9281E7-2398-782A-CE13-FE63422F5310}"/>
              </a:ext>
            </a:extLst>
          </p:cNvPr>
          <p:cNvSpPr txBox="1"/>
          <p:nvPr/>
        </p:nvSpPr>
        <p:spPr>
          <a:xfrm>
            <a:off x="607869" y="221673"/>
            <a:ext cx="8245186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Theodoros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Poulakis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Hymn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Virgin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Icon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Eπί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Σοί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Xα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ίρει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…(In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Thee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Rejoiceth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...), an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icon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depicting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multitude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scenes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17th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century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panel (tbc), 92 x 64 cm,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Benaki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Museum,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Athens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3008, © 2021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Benaki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Museum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018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3BDA20-ADFE-0C4F-978D-56282CFD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760A12-E753-F076-77DC-C09587D7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2D5E1F9-186D-5842-FBB2-889749128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96" y="595422"/>
            <a:ext cx="5562454" cy="417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1556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29F3AF-D3A1-9329-5A7C-2CB8798C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B121DB2-36B1-81F8-43BF-94F41875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6DAE283-40B8-D4DE-AD13-6DD395F94A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88" y="1370013"/>
            <a:ext cx="3526823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55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BA2984-EDB9-37F2-9C8C-02C2A55D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CC97EB-87C0-572C-09A9-25E4FA1B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2E369-1C74-5604-E34F-172EC42EFF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370013"/>
            <a:ext cx="4349749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E1F99E-0958-0A2B-1512-7CC520C9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9758A5-344F-F216-5B88-60660E074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04" y="699466"/>
            <a:ext cx="7886700" cy="4042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BIBLIA</a:t>
            </a:r>
            <a:b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OLVASÁS </a:t>
            </a:r>
            <a:b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FORDÍTÁS</a:t>
            </a:r>
            <a:endParaRPr lang="hu-HU" sz="3200" b="1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F870EA4-B4D9-7D80-F379-9F5ABE65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Kép 4" descr="A képen szöveg, művészet, ruházat, személy látható&#10;&#10;Automatikusan generált leírás">
            <a:extLst>
              <a:ext uri="{FF2B5EF4-FFF2-40B4-BE49-F238E27FC236}">
                <a16:creationId xmlns:a16="http://schemas.microsoft.com/office/drawing/2014/main" id="{741D48A5-928F-906B-4E34-F45C5C1B9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547" y="2795919"/>
            <a:ext cx="1375711" cy="2106075"/>
          </a:xfrm>
          <a:prstGeom prst="rect">
            <a:avLst/>
          </a:prstGeom>
        </p:spPr>
      </p:pic>
      <p:pic>
        <p:nvPicPr>
          <p:cNvPr id="6" name="Picture 2" descr="A képen szöveg, Publikáció, könyv, Könyvborító látható&#10;&#10;Automatikusan generált leírás">
            <a:extLst>
              <a:ext uri="{FF2B5EF4-FFF2-40B4-BE49-F238E27FC236}">
                <a16:creationId xmlns:a16="http://schemas.microsoft.com/office/drawing/2014/main" id="{5665C0EC-73D1-76C1-6EFE-2EA2430F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r="-1" b="-1"/>
          <a:stretch>
            <a:fillRect/>
          </a:stretch>
        </p:blipFill>
        <p:spPr bwMode="auto">
          <a:xfrm>
            <a:off x="3320258" y="835516"/>
            <a:ext cx="2889801" cy="4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A képen szöveg, képernyőkép, könyv, Betűtípus látható&#10;&#10;Automatikusan generált leírás">
            <a:extLst>
              <a:ext uri="{FF2B5EF4-FFF2-40B4-BE49-F238E27FC236}">
                <a16:creationId xmlns:a16="http://schemas.microsoft.com/office/drawing/2014/main" id="{D4C0A5AF-74BC-0FA8-A081-04C1E84C9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36"/>
          <a:stretch>
            <a:fillRect/>
          </a:stretch>
        </p:blipFill>
        <p:spPr>
          <a:xfrm>
            <a:off x="6197297" y="857462"/>
            <a:ext cx="1338665" cy="1872694"/>
          </a:xfrm>
          <a:prstGeom prst="rect">
            <a:avLst/>
          </a:prstGeom>
        </p:spPr>
      </p:pic>
      <p:pic>
        <p:nvPicPr>
          <p:cNvPr id="8" name="Picture 2" descr="M. Pintér Tibor - Könyvei / Bookline">
            <a:extLst>
              <a:ext uri="{FF2B5EF4-FFF2-40B4-BE49-F238E27FC236}">
                <a16:creationId xmlns:a16="http://schemas.microsoft.com/office/drawing/2014/main" id="{E8FF50E2-15F4-834A-1642-1300C8E1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r="7" b="7"/>
          <a:stretch>
            <a:fillRect/>
          </a:stretch>
        </p:blipFill>
        <p:spPr bwMode="auto">
          <a:xfrm>
            <a:off x="6164033" y="2755336"/>
            <a:ext cx="1486891" cy="20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7D45C591-D3CB-69BF-87CB-27691F1804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173"/>
          <a:stretch>
            <a:fillRect/>
          </a:stretch>
        </p:blipFill>
        <p:spPr>
          <a:xfrm>
            <a:off x="7382104" y="857462"/>
            <a:ext cx="1402067" cy="1961388"/>
          </a:xfrm>
          <a:prstGeom prst="rect">
            <a:avLst/>
          </a:prstGeom>
        </p:spPr>
      </p:pic>
      <p:pic>
        <p:nvPicPr>
          <p:cNvPr id="10" name="Kép 9" descr="A képen szöveg, Betűtípus, képernyőkép, könyv látható&#10;&#10;Automatikusan generált leírás">
            <a:extLst>
              <a:ext uri="{FF2B5EF4-FFF2-40B4-BE49-F238E27FC236}">
                <a16:creationId xmlns:a16="http://schemas.microsoft.com/office/drawing/2014/main" id="{BB14975B-7363-4344-BDBA-3F03E493E2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94" r="-3" b="-3"/>
          <a:stretch>
            <a:fillRect/>
          </a:stretch>
        </p:blipFill>
        <p:spPr>
          <a:xfrm>
            <a:off x="7466472" y="2795919"/>
            <a:ext cx="1296769" cy="19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05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BB9CFD-2391-835F-7FFF-9FC3254B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KÉP MAGYARÁZATÁNAK GÉPI FORDÍTÁSA 1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FD4497-F732-393D-63D8-0863EF581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05" y="1369218"/>
            <a:ext cx="7886700" cy="377428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hu-HU" sz="7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Könnyen megbocsátható, ha valaki első pillantásra azt gondolja, hogy ez a 17. századi festett tábla egy </a:t>
            </a:r>
            <a:r>
              <a:rPr lang="hu-HU" sz="6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bonyolult társasjátékot ábrázol. Dániel négy birodalma – a bal alsó sarokban látható négy apró, trónon ülő alak – akár azok a szereplők is lehetnének, akiket a játékosoknak a játék elején kell választaniuk. A dobókocka eredményét követve figuráik a panel felső részén látható apró jelenetekkel díszített koncentrikus körök mentén haladnának előre, hogy eljussanak a középen, a mennyben trónoló Szűzanyához és a Gyermek Jézushoz; az alkotás alsó felében megjelenő fenyegető Utolsó ítélet pedig az a végső csapda lenne, amelyet el kell kerülni.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hu-HU" sz="6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hu-HU" sz="6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Valójában azonban ez egy görög ortodox ikon, amelyet valószínűleg egy korfui kolostor számára festettek. Alkotója, </a:t>
            </a:r>
            <a:r>
              <a:rPr lang="hu-HU" sz="6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Theodoros</a:t>
            </a:r>
            <a:r>
              <a:rPr lang="hu-HU" sz="6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6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Poulakis</a:t>
            </a:r>
            <a:r>
              <a:rPr lang="hu-HU" sz="6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(1622–1692) a Kréta oszmán meghódítása (1645–1669) elől menekült el. A krétai ikonfestészet híres mesterei között tanult, amikor Kréta még velencei fennhatóság alatt állt. Miután az oszmánok 1645-ben partra szálltak szülővárosában, Chaniában, elhagyta otthonát, és élete hátralévő részét Velencében, illetve Korfu szigetén – amely akkor szintén velencei uralom alatt állt – töltötte.</a:t>
            </a:r>
          </a:p>
          <a:p>
            <a:endParaRPr lang="hu-HU" b="1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1549AE-3723-3A4E-226B-326121ED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479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8B85A0-764B-DA7C-126D-BFFBF08A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MAGYARÁZAT GÉPI FORDÍTÁSA 2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F1C6EE-97B5-2D30-4582-2B38FF333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Szűzanya körüli jelenetek egy, Damaszkuszi Szent János (kb. 675–749) által írt Mária-himnuszt illusztrálnak, amely a következő szavakkal kezdődik: „Benned örvendezik az egész teremtett világ…”. A külső kör bal felső negyedében a Teremtés könyve szerinti hét teremtési nap látható. Amint említettük, a festő a teljes teremtés végéről szóló bibliai látomást, az Utolsó ítéletet is hozzáadta a kompozícióhoz. Összhangban egy olyan ortodox hagyománnyal, amely a 16. század folyamán alakult ki, a kép magában foglalja azt a négy királyságot is, amelyekről Dániel könyvének 7. fejezete azt jövendölte, hogy az Emberfia megjelenése előtt fognak uralkodni.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Poulakis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sorozatának negyedik birodalmát – a Római Birodalmat – Nagy Konstantin, Konstantinápoly alapítója jeleníti meg, aki a kereszténységet államvallássá tette. Ennek az az üzenete, hogy a negyedik birodalom Konstantinápoly 1453-as oszmán elfoglalásával véget ért, és immár Isten Országának ideje következett el. A korszak velencei propagandája azt a gondolatot közvetítette, hogy Isten Országa az oszmán támadásokkal szemben védekezik, és valószínű, hogy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Poulakis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is ebben a szellemben kívánta értelmeztetni ikonját.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A4DFA44-A464-103B-B74C-F0B33774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988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911741-BFD3-B905-C619-B285CD05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MAGYARÁZAT GÉPI FORDÍTÁSA 3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A5E95E-C97A-C460-F5D8-C9549A88E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Hivatkozások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Chatzedakes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M. és E.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Drakopoulou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1987–1997.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Hellēnes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zōgraphoi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meta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tēn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halōsē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1450–1830,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eisagōgē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stēn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historia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tēs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zōgraphikēs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tēs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epochēs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(„Görög festők Konstantinápoly eleste után: 1450–1830, bevezetéssel a korszak festészetének történetébe”), 2 kötet (Athén: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Kentro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Neoellenikon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Ereunon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Poulakisról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1. kötet, 94. oldal, valamint 2. kötet, 304–317. oldal; az ikonról: 2. kötet, 308–309. oldal.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Debby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Nirit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Ben-Aryeh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2014. „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Crusade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Propaganda in Word and Image in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Modern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Niccolò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Guidalotto’s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Panorama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Constantinople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” („Keresztes hadjárati propaganda szóban és képben a kora újkori Itáliában: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Niccolò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Guidalotto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Konstantinápoly-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panormája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”),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Renaissance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Quarterly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67. évf., 2. szám, 503–543. oldal, különösen 522–524. oldal.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2F7FF82-336C-6F0B-0C20-78CB4605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25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2ADF95-95D0-B467-F68A-CA588CD4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u-HU" dirty="0"/>
            </a:br>
            <a:br>
              <a:rPr lang="hu-HU" dirty="0"/>
            </a:br>
            <a:endParaRPr lang="hu-H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86816E-9E67-1E05-4EE4-0BAC810A2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b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„BATYUBA”</a:t>
            </a:r>
            <a:b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8743395-E4F7-DC34-0780-2306444A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73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051DD3-7997-427C-210C-07FB2448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07E2A8-2D1B-5FD6-80C2-2C175F231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napi igaszakaszok görög szövegének tanulmányozása után kiválasztok 1-2 igeszakaszt az evangélikus olvasóból; ill. további 1-2 igeszakaszt a református olvasóból, s a magyar-görög verseket párhuzamosan közlöm;</a:t>
            </a:r>
          </a:p>
          <a:p>
            <a:pPr marL="0" indent="0" algn="just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 lesz a „Batyuba” – a napi küldemény harmadik része. 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F5C37B-8FB8-6AB7-C7D9-5DBB0A91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285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644512-A16C-45BA-75DC-B539D346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977224-D136-1DEC-009E-DE0BDB7D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F2FB9B-AED3-3AAA-FBAB-A5D71DD122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83" y="928256"/>
            <a:ext cx="5852226" cy="38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007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6746A2-9D45-B15E-463F-EC4D4944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ELKÜLDVE REGGELENKÉNT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D82D40-2F84-31B6-8F04-C5133BFC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EC8DD0B-0E6B-EB0C-B52E-55E677043A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84" y="1370013"/>
            <a:ext cx="4702431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966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DC826C-3D09-ADED-1CEA-33B8CD46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E9D9D2-3F09-55F4-48A3-351AF3454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ALKALMI ÜZENET </a:t>
            </a:r>
          </a:p>
          <a:p>
            <a:pPr marL="0" indent="0" algn="ctr">
              <a:buNone/>
            </a:pP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(„SZOLGÁLATI KÖZLEMÉNY”</a:t>
            </a:r>
          </a:p>
          <a:p>
            <a:pPr marL="0" indent="0" algn="ctr"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KATTOGATÓ </a:t>
            </a:r>
          </a:p>
          <a:p>
            <a:pPr marL="0" indent="0" algn="ctr">
              <a:buNone/>
            </a:pPr>
            <a:r>
              <a:rPr lang="hu-H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KORÁBBAN HASOGATÓ) </a:t>
            </a:r>
          </a:p>
          <a:p>
            <a:pPr marL="0" indent="0" algn="ctr"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OLVASÓINAK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AE6EDE2-5D7E-81FB-D34B-F25899E8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860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65997F-580B-A453-6056-E4A6430E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73844"/>
            <a:ext cx="7886700" cy="792956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36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SZOLGÁLATI KÖZLEMÉNY /1  (23 05 27)</a:t>
            </a:r>
            <a:br>
              <a:rPr lang="hu-HU" sz="31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1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6B20FC-C979-6039-09D8-85F0A39E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9000"/>
            <a:ext cx="8096250" cy="4486564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endParaRPr lang="hu-HU" sz="6400" dirty="0">
              <a:solidFill>
                <a:srgbClr val="3C4043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hu-HU" sz="64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2022-ben az „Egy év alatt” olvasó segítségével az egyes bibliai könyveket folyamatosan olvastam és jegyzeteltem. Így egy 66 dokumentumból (bibliai könyvből) álló „saját Bibliám” állt össze (kicsit kacsintva a  18. századi amerikai teológus, Jonathan Edwards </a:t>
            </a:r>
            <a:r>
              <a:rPr lang="hu-HU" sz="6400" u="sng" dirty="0" err="1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Blank</a:t>
            </a:r>
            <a:r>
              <a:rPr lang="hu-HU" sz="6400" u="sng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6400" u="sng" dirty="0" err="1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Bible</a:t>
            </a:r>
            <a:r>
              <a:rPr lang="hu-HU" sz="6400" dirty="0" err="1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-jére</a:t>
            </a:r>
            <a:r>
              <a:rPr lang="hu-HU" sz="64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).  A mostani napi igehelyek tavalyi folyamatos feldolgozásai segítséget jelentenek a négy  felekezeti kalauz / útmutató,  / igenaptár / </a:t>
            </a:r>
            <a:r>
              <a:rPr lang="hu-HU" sz="6400" dirty="0" err="1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áhitat</a:t>
            </a:r>
            <a:r>
              <a:rPr lang="hu-HU" sz="64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aktuális feldolgozásához. A görög szöveget nagyobb betűvel és piros színnel emelem ki; a számomra fontosabb részeket sárgával, a személyes (olykor provokatív) megjegyzéseimet kék színnel jelzem.  Az email-listám alapján </a:t>
            </a:r>
            <a:r>
              <a:rPr lang="hu-HU" sz="6400" dirty="0" err="1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bcc-ve</a:t>
            </a:r>
            <a:r>
              <a:rPr lang="hu-HU" sz="64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30-40 címre küldöm el a „hasogatómat” minden reggel. Aki egykor kérte, felvettem a listámra és automatikusan kapja reggelenként a „csomagot”. Visszajelzést nem várok. Ugyanakkor teljesen megértem, ha valaki úgy érzi, hogy terhelem a postafiókját, vagy  nincs soha ideje bepillantani a küldeménybe, s ezért nem igényli, hogy továbbra is kapja tőlem a reggeli „hasogatásaimat”.</a:t>
            </a:r>
            <a:endParaRPr lang="hu-HU" sz="6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B6EF7D7-6DD6-17F4-2D6D-77EE72F7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750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EA40DD-7681-C191-E9FC-C3F2AAD7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sz="40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SZOLGÁLATI KÖZLEMÉNY /2  (23 05 27)</a:t>
            </a:r>
            <a:br>
              <a:rPr lang="hu-HU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E26C83-BE36-BF3E-D0F0-9C830FCB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268016"/>
            <a:ext cx="7994650" cy="3773091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hu-HU" sz="72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elkövetkező napokban még </a:t>
            </a:r>
            <a:r>
              <a:rPr lang="hu-HU" sz="7200" b="1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egy</a:t>
            </a:r>
            <a:r>
              <a:rPr lang="hu-HU" sz="7200" dirty="0">
                <a:solidFill>
                  <a:srgbClr val="3C404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alkalommal küldöm ki a „szolgálati közleményt”. Ha a harmadik emlékeztető után sem kapok visszajelzést, a nevet automatikusan leveszem a listáról. Aki viszont továbbra is szeretné kapni a napi küldeményt, kérem röviden jelezze, s a címe akkor fennmarad a listán. Egy személyes megjegyzés: reggelente ez a gyakorlat egy-másfél órás lelki / szellemi jelent nekem, miközben az idő múlását alig veszem észre. Ellenkezőleg:  a tevékenység csak ritkán fárasztó számomra, erőforrást jelent a napi munkáim, feladataim elvégzéséhez. Bizonyára sokaknak kialakult a saját bibliaolvasó gyakorlata, s így fölöslegesnek érezhetik az én hosszú és talán fárasztó „hasogatóim” fogadását. Ismét hangsúlyozom: tőlük nem várok visszajelzést.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09D11A-8EDD-24EF-B5CF-2CFE03EF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97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6352</TotalTime>
  <Words>4416</Words>
  <Application>Microsoft Office PowerPoint</Application>
  <PresentationFormat>Diavetítés a képernyőre (16:9 oldalarány)</PresentationFormat>
  <Paragraphs>480</Paragraphs>
  <Slides>100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100</vt:i4>
      </vt:variant>
    </vt:vector>
  </HeadingPairs>
  <TitlesOfParts>
    <vt:vector size="110" baseType="lpstr">
      <vt:lpstr>Arial</vt:lpstr>
      <vt:lpstr>Calibri</vt:lpstr>
      <vt:lpstr>Calibri Light</vt:lpstr>
      <vt:lpstr>Constantia</vt:lpstr>
      <vt:lpstr>gentiumW</vt:lpstr>
      <vt:lpstr>Helvetica Neue</vt:lpstr>
      <vt:lpstr>Noto Serif</vt:lpstr>
      <vt:lpstr>Open Sans</vt:lpstr>
      <vt:lpstr>Times New Roman</vt:lpstr>
      <vt:lpstr>Office Theme</vt:lpstr>
      <vt:lpstr>                       II. Teolingvisztikai Konferencia  ELTE Nyelvtudományi Kutatóközpont 2026. június 8.  Az előadás bővített változata – elküldve 2026.június 18-án  NAPI SZEMÉLYES  BIBLIATANULMÁNYOZÁS  A DIGITÁLIS TÉRBEN (műhely-bemutató)   („EBO” – „HASOGATÓ”,„KATTINTÓ”   </vt:lpstr>
      <vt:lpstr>VÁZLAT</vt:lpstr>
      <vt:lpstr>PowerPoint-bemutató</vt:lpstr>
      <vt:lpstr>PowerPoint-bemutató</vt:lpstr>
      <vt:lpstr>A HERMENEUTIKAI KUTATÓKÖZPONT hermeneutika.btk@kre.hu</vt:lpstr>
      <vt:lpstr>HERMENEUTIKAI KUTATÓKÖZPONT ALAPÍTVÁNY: 1993;   HERMENEUTIKAI KUTATÓKÖZPONT INTÉZET : 2010</vt:lpstr>
      <vt:lpstr>HERMENEUTIKAI KUTATÓKÖZPONT – KÁLVIN TÉR 9. https://hermeneutika-btk.eu/wp-content/uploads/2025/02/herm_fuz_2025_01_29.pdf</vt:lpstr>
      <vt:lpstr>A HERMENEUTIKAI KUTATÓKÖZPONT  FORDÍTÁSSAL KAPCSOLATOS KONFERENCIÁI</vt:lpstr>
      <vt:lpstr>PowerPoint-bemutató</vt:lpstr>
      <vt:lpstr>PowerPoint-bemutató</vt:lpstr>
      <vt:lpstr>EBO TERVEZETE</vt:lpstr>
      <vt:lpstr>PowerPoint-bemutató</vt:lpstr>
      <vt:lpstr> EBO CÉLJA </vt:lpstr>
      <vt:lpstr>PowerPoint-bemutató</vt:lpstr>
      <vt:lpstr>PowerPoint-bemutató</vt:lpstr>
      <vt:lpstr>PowerPoint-bemutató</vt:lpstr>
      <vt:lpstr>FORDÍTÁSOK</vt:lpstr>
      <vt:lpstr>PowerPoint-bemutató</vt:lpstr>
      <vt:lpstr>PowerPoint-bemutató</vt:lpstr>
      <vt:lpstr>ONLINE BIBLIÁK</vt:lpstr>
      <vt:lpstr>JÓB 19 – OSB, KNV,IMIT, RÚF</vt:lpstr>
      <vt:lpstr>KÁROLI ÚJSZÖVETSÉG (1590)  VIZSOLYI  –  CSAK ITT</vt:lpstr>
      <vt:lpstr>LÓVÁRI 2008 CSAK ITT</vt:lpstr>
      <vt:lpstr>EBO SEGÍTSÉGET NYÚJT:</vt:lpstr>
      <vt:lpstr>EBO-NÁL KORÁBBI,  FONTOS ONLINE-KERESŐK</vt:lpstr>
      <vt:lpstr>https://szentiras.hu/ </vt:lpstr>
      <vt:lpstr>https://ujszov.hu/ </vt:lpstr>
      <vt:lpstr>PowerPoint-bemutató</vt:lpstr>
      <vt:lpstr>HASOGATÓ (ὀρθοτομέω) JELENTÉSE</vt:lpstr>
      <vt:lpstr> 2Tim 2,15: ὀρθοτομοῦντα τὸν λόγον τῆς ἀληθείας különböző  fordításai </vt:lpstr>
      <vt:lpstr>A HASOGATÓ KINYOMTATVA (RÚF) </vt:lpstr>
      <vt:lpstr>PowerPoint-bemutató</vt:lpstr>
      <vt:lpstr>PowerPoint-bemutató</vt:lpstr>
      <vt:lpstr>AZ ÉN BIBLIÁM (HASOGATÓ I-IV. KG)</vt:lpstr>
      <vt:lpstr>PowerPoint-bemutató</vt:lpstr>
      <vt:lpstr>PowerPoint-bemutató</vt:lpstr>
      <vt:lpstr>PowerPoint-bemutató</vt:lpstr>
      <vt:lpstr>PowerPoint-bemutató</vt:lpstr>
      <vt:lpstr>AZ ELSŐ ANGOL FORDÍTÁSOK: WYLIFFE, TYNDALE</vt:lpstr>
      <vt:lpstr>PowerPoint-bemutató</vt:lpstr>
      <vt:lpstr>PowerPoint-bemutató</vt:lpstr>
      <vt:lpstr>SIMON T. LÁSZLÓ MAGYARÁZATOS FORDÍTÁSAI</vt:lpstr>
      <vt:lpstr>CRUDEN’S CONCORDANCE , SCOFIELD</vt:lpstr>
      <vt:lpstr>BALÁZS KÁROLY: ÚJSZÖVETSÉGI SZÓMUTATÓ SZÓTÁR (1)</vt:lpstr>
      <vt:lpstr>BALÁZS KÁROLY: ÚJSZÖVETSÉGI SZÓMUTATÓ SZÓTÁR (2)</vt:lpstr>
      <vt:lpstr> SZABÓ ANDOR: „LÁBAD ELŐTT…”  MAGYARÁZAT – JÚDÁS LEVELE   (</vt:lpstr>
      <vt:lpstr>PowerPoint-bemutató</vt:lpstr>
      <vt:lpstr> INTERTEXT: MT 12,7 IDÉZI  LXX HÓS 6,3-AT (RÚF) </vt:lpstr>
      <vt:lpstr>INTERTEXT: 1KOR 9,9 IDÉZI  ZSOLT 112a-t </vt:lpstr>
      <vt:lpstr>INTERTEXT: RÓM 4,3, LXX1MÓZ 15,6</vt:lpstr>
      <vt:lpstr>INTERTEXT: RÓM 8, 32  -LXX GEN 22,12  (ÁBRAHÁM=ATYA; IZSÁK=JÉZUS)</vt:lpstr>
      <vt:lpstr>RÓM 5,4 RÚF: HÜPOMONÉ - DOKIMÉ</vt:lpstr>
      <vt:lpstr>RÓM 5, 10</vt:lpstr>
      <vt:lpstr>APCSEL 15,4B</vt:lpstr>
      <vt:lpstr>ZSOLT 11 – SZIT ÉS RÚF:</vt:lpstr>
      <vt:lpstr>JÚD 3 FORDÍTÁSAI</vt:lpstr>
      <vt:lpstr>PowerPoint-bemutató</vt:lpstr>
      <vt:lpstr>1.PÉLDA</vt:lpstr>
      <vt:lpstr>„Indulat” a Krisztus-himnuszban (Fil 2, 5-11)</vt:lpstr>
      <vt:lpstr>FRONEITE: EGY GÖRÖG IGEI ALAK  HAT KÜLÖNFÉLE FŐNÉVVEL  TÖRTÉNŐ MAGYAR FORDÍTÁSA </vt:lpstr>
      <vt:lpstr>KONKLÚZIÓ</vt:lpstr>
      <vt:lpstr>2.PÉLDA</vt:lpstr>
      <vt:lpstr>TESTI / LELKI / SZELLEMI (?)EMBER  1KOR 1,14-15</vt:lpstr>
      <vt:lpstr>1Kor 2, 11-14</vt:lpstr>
      <vt:lpstr>KONKLÚZIÓ:</vt:lpstr>
      <vt:lpstr>3. PÉLDA</vt:lpstr>
      <vt:lpstr>ZSOLT 8, 5-7 ÉS ZSID 2,7</vt:lpstr>
      <vt:lpstr>PowerPoint-bemutató</vt:lpstr>
      <vt:lpstr>KONKLÚZIÓ:</vt:lpstr>
      <vt:lpstr>PowerPoint-bemutató</vt:lpstr>
      <vt:lpstr>PowerPoint-bemutató</vt:lpstr>
      <vt:lpstr>PowerPoint-bemutató</vt:lpstr>
      <vt:lpstr>A „KATTINTÓ” OLVASMÁNYAI</vt:lpstr>
      <vt:lpstr> HÁROM FELEKEZET NAPI OLVASMÁNYAI</vt:lpstr>
      <vt:lpstr>OLVASMÁNY AZ EVANGÉLIKUS ÚTMUTATÓBAN</vt:lpstr>
      <vt:lpstr>OLVASMÁNY A REFORMÁTUS KALAUZBAN</vt:lpstr>
      <vt:lpstr>OLVASMÁNY A REFORMÁTUS KALAUZBAN</vt:lpstr>
      <vt:lpstr>KATOLIKUS IGENAPLÓ (OSB)</vt:lpstr>
      <vt:lpstr>PowerPoint-bemutató</vt:lpstr>
      <vt:lpstr>PowerPoint-bemutató</vt:lpstr>
      <vt:lpstr>PowerPoint-bemutató</vt:lpstr>
      <vt:lpstr>PowerPoint-bemutató</vt:lpstr>
      <vt:lpstr>THE VISUAL COMMENTARY ON SCRIPTURE (VCA)  https://thevcs.org/</vt:lpstr>
      <vt:lpstr>PowerPoint-bemutató</vt:lpstr>
      <vt:lpstr> A NAPI EMAIL  (2026. június 18.)</vt:lpstr>
      <vt:lpstr>PowerPoint-bemutató</vt:lpstr>
      <vt:lpstr>PowerPoint-bemutató</vt:lpstr>
      <vt:lpstr>PowerPoint-bemutató</vt:lpstr>
      <vt:lpstr>PowerPoint-bemutató</vt:lpstr>
      <vt:lpstr>A KÉP MAGYARÁZATÁNAK GÉPI FORDÍTÁSA 1</vt:lpstr>
      <vt:lpstr>A MAGYARÁZAT GÉPI FORDÍTÁSA 2</vt:lpstr>
      <vt:lpstr>A MAGYARÁZAT GÉPI FORDÍTÁSA 3</vt:lpstr>
      <vt:lpstr>  </vt:lpstr>
      <vt:lpstr>PowerPoint-bemutató</vt:lpstr>
      <vt:lpstr>PowerPoint-bemutató</vt:lpstr>
      <vt:lpstr>ELKÜLDVE REGGELENKÉNT</vt:lpstr>
      <vt:lpstr>PowerPoint-bemutató</vt:lpstr>
      <vt:lpstr> SZOLGÁLATI KÖZLEMÉNY /1  (23 05 27) </vt:lpstr>
      <vt:lpstr> SZOLGÁLATI KÖZLEMÉNY /2  (23 05 27) </vt:lpstr>
      <vt:lpstr> A KATTINTÓ CÉLJA ÉS LÉNYEGE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Tibor Fabiny</cp:lastModifiedBy>
  <cp:revision>224</cp:revision>
  <dcterms:created xsi:type="dcterms:W3CDTF">2017-09-14T13:52:50Z</dcterms:created>
  <dcterms:modified xsi:type="dcterms:W3CDTF">2026-06-18T10:44:43Z</dcterms:modified>
</cp:coreProperties>
</file>